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17"/>
  </p:notesMasterIdLst>
  <p:handoutMasterIdLst>
    <p:handoutMasterId r:id="rId18"/>
  </p:handoutMasterIdLst>
  <p:sldIdLst>
    <p:sldId id="257" r:id="rId2"/>
    <p:sldId id="477" r:id="rId3"/>
    <p:sldId id="479" r:id="rId4"/>
    <p:sldId id="480" r:id="rId5"/>
    <p:sldId id="544" r:id="rId6"/>
    <p:sldId id="545" r:id="rId7"/>
    <p:sldId id="485" r:id="rId8"/>
    <p:sldId id="489" r:id="rId9"/>
    <p:sldId id="490" r:id="rId10"/>
    <p:sldId id="371" r:id="rId11"/>
    <p:sldId id="492" r:id="rId12"/>
    <p:sldId id="540" r:id="rId13"/>
    <p:sldId id="500" r:id="rId14"/>
    <p:sldId id="504" r:id="rId15"/>
    <p:sldId id="521" r:id="rId16"/>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40">
          <p15:clr>
            <a:srgbClr val="A4A3A4"/>
          </p15:clr>
        </p15:guide>
        <p15:guide id="2" pos="288">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2D2A"/>
    <a:srgbClr val="008000"/>
    <a:srgbClr val="808080"/>
    <a:srgbClr val="000099"/>
    <a:srgbClr val="990000"/>
    <a:srgbClr val="CC0000"/>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60" autoAdjust="0"/>
    <p:restoredTop sz="90772" autoAdjust="0"/>
  </p:normalViewPr>
  <p:slideViewPr>
    <p:cSldViewPr>
      <p:cViewPr varScale="1">
        <p:scale>
          <a:sx n="61" d="100"/>
          <a:sy n="61" d="100"/>
        </p:scale>
        <p:origin x="1280" y="44"/>
      </p:cViewPr>
      <p:guideLst>
        <p:guide orient="horz" pos="240"/>
        <p:guide pos="28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0" d="100"/>
          <a:sy n="70" d="100"/>
        </p:scale>
        <p:origin x="-2286" y="31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438580-CE50-49DC-8D31-0B91BD72A470}"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5B673D30-79F2-40A1-B318-EB0E76462BD7}">
      <dgm:prSet phldrT="[Text]"/>
      <dgm:spPr>
        <a:solidFill>
          <a:srgbClr val="9B2D2A"/>
        </a:solidFill>
        <a:effectLst>
          <a:glow rad="228600">
            <a:schemeClr val="accent2">
              <a:satMod val="175000"/>
              <a:alpha val="40000"/>
            </a:schemeClr>
          </a:glow>
        </a:effectLst>
      </dgm:spPr>
      <dgm:t>
        <a:bodyPr/>
        <a:lstStyle/>
        <a:p>
          <a:r>
            <a:rPr lang="en-US" dirty="0">
              <a:latin typeface="Humnst777 BT"/>
            </a:rPr>
            <a:t>Bank Financing</a:t>
          </a:r>
        </a:p>
      </dgm:t>
    </dgm:pt>
    <dgm:pt modelId="{05F8D46F-C378-4CC2-9112-55730BB39A4A}" type="parTrans" cxnId="{2DA89DBB-DFDB-4FA4-915D-2BE57BDF6E08}">
      <dgm:prSet/>
      <dgm:spPr/>
      <dgm:t>
        <a:bodyPr/>
        <a:lstStyle/>
        <a:p>
          <a:endParaRPr lang="en-US"/>
        </a:p>
      </dgm:t>
    </dgm:pt>
    <dgm:pt modelId="{0FD82050-B1F5-4EA4-8F60-5321EB27FAD2}" type="sibTrans" cxnId="{2DA89DBB-DFDB-4FA4-915D-2BE57BDF6E08}">
      <dgm:prSet/>
      <dgm:spPr/>
      <dgm:t>
        <a:bodyPr/>
        <a:lstStyle/>
        <a:p>
          <a:endParaRPr lang="en-US"/>
        </a:p>
      </dgm:t>
    </dgm:pt>
    <dgm:pt modelId="{6FD9F2CC-8BA1-49BB-A762-76D7FB947D3C}">
      <dgm:prSet phldrT="[Text]" custT="1"/>
      <dgm:spPr/>
      <dgm:t>
        <a:bodyPr/>
        <a:lstStyle/>
        <a:p>
          <a:r>
            <a:rPr lang="en-US" sz="1100" b="1" dirty="0">
              <a:latin typeface="Humnst777 BT"/>
            </a:rPr>
            <a:t>Line of Credit</a:t>
          </a:r>
        </a:p>
      </dgm:t>
    </dgm:pt>
    <dgm:pt modelId="{0B5A4FAD-6598-448D-B9BD-0D47092B5338}" type="parTrans" cxnId="{D2FFD045-5E1F-4994-AA12-C5B4107EC1E1}">
      <dgm:prSet/>
      <dgm:spPr/>
      <dgm:t>
        <a:bodyPr/>
        <a:lstStyle/>
        <a:p>
          <a:endParaRPr lang="en-US"/>
        </a:p>
      </dgm:t>
    </dgm:pt>
    <dgm:pt modelId="{014FBAB6-563A-4749-8E08-C2771B21B213}" type="sibTrans" cxnId="{D2FFD045-5E1F-4994-AA12-C5B4107EC1E1}">
      <dgm:prSet/>
      <dgm:spPr/>
      <dgm:t>
        <a:bodyPr/>
        <a:lstStyle/>
        <a:p>
          <a:endParaRPr lang="en-US"/>
        </a:p>
      </dgm:t>
    </dgm:pt>
    <dgm:pt modelId="{FAC951E1-0936-4851-B224-CD1166F5AF2B}">
      <dgm:prSet phldrT="[Text]" custT="1"/>
      <dgm:spPr/>
      <dgm:t>
        <a:bodyPr/>
        <a:lstStyle/>
        <a:p>
          <a:r>
            <a:rPr lang="en-US" sz="1100" b="1" dirty="0">
              <a:latin typeface="Humnst777 BT"/>
            </a:rPr>
            <a:t>Term Debt</a:t>
          </a:r>
        </a:p>
      </dgm:t>
    </dgm:pt>
    <dgm:pt modelId="{D1315EBB-FE5A-4322-BD5C-5A5F994C760B}" type="parTrans" cxnId="{92EA2F8B-602F-46E4-B433-A2E04E442C7B}">
      <dgm:prSet/>
      <dgm:spPr/>
      <dgm:t>
        <a:bodyPr/>
        <a:lstStyle/>
        <a:p>
          <a:endParaRPr lang="en-US"/>
        </a:p>
      </dgm:t>
    </dgm:pt>
    <dgm:pt modelId="{817889D1-BAD5-4870-BC6C-6BEB9044A26E}" type="sibTrans" cxnId="{92EA2F8B-602F-46E4-B433-A2E04E442C7B}">
      <dgm:prSet/>
      <dgm:spPr/>
      <dgm:t>
        <a:bodyPr/>
        <a:lstStyle/>
        <a:p>
          <a:endParaRPr lang="en-US"/>
        </a:p>
      </dgm:t>
    </dgm:pt>
    <dgm:pt modelId="{085C0AC5-435C-46B3-A72C-604282E9105F}">
      <dgm:prSet phldrT="[Text]" custT="1"/>
      <dgm:spPr/>
      <dgm:t>
        <a:bodyPr/>
        <a:lstStyle/>
        <a:p>
          <a:r>
            <a:rPr lang="en-US" sz="1100" b="1" dirty="0">
              <a:latin typeface="Humnst777 BT"/>
            </a:rPr>
            <a:t>Leasing</a:t>
          </a:r>
        </a:p>
      </dgm:t>
    </dgm:pt>
    <dgm:pt modelId="{30400978-2D2C-446A-BE2B-64305FD45DF1}" type="parTrans" cxnId="{8F310E36-C0E5-4FD6-A743-A5FECD3E865F}">
      <dgm:prSet/>
      <dgm:spPr/>
      <dgm:t>
        <a:bodyPr/>
        <a:lstStyle/>
        <a:p>
          <a:endParaRPr lang="en-US"/>
        </a:p>
      </dgm:t>
    </dgm:pt>
    <dgm:pt modelId="{367FAD4E-5C2F-4898-A52E-9593429EAE96}" type="sibTrans" cxnId="{8F310E36-C0E5-4FD6-A743-A5FECD3E865F}">
      <dgm:prSet/>
      <dgm:spPr/>
      <dgm:t>
        <a:bodyPr/>
        <a:lstStyle/>
        <a:p>
          <a:endParaRPr lang="en-US"/>
        </a:p>
      </dgm:t>
    </dgm:pt>
    <dgm:pt modelId="{C5BFC7BF-A952-48DE-BDBF-B5D955C4C1CB}">
      <dgm:prSet phldrT="[Text]" custT="1"/>
      <dgm:spPr/>
      <dgm:t>
        <a:bodyPr/>
        <a:lstStyle/>
        <a:p>
          <a:endParaRPr lang="en-US" sz="1100" b="1" dirty="0">
            <a:latin typeface="Humnst777 BT"/>
          </a:endParaRPr>
        </a:p>
      </dgm:t>
    </dgm:pt>
    <dgm:pt modelId="{AF7C5D3A-246C-4B90-809A-53DBB3ACA9B5}" type="sibTrans" cxnId="{ADF6FEA9-FA04-4957-B134-170B3239644C}">
      <dgm:prSet/>
      <dgm:spPr/>
      <dgm:t>
        <a:bodyPr/>
        <a:lstStyle/>
        <a:p>
          <a:endParaRPr lang="en-US"/>
        </a:p>
      </dgm:t>
    </dgm:pt>
    <dgm:pt modelId="{186C3FAD-1CC2-4859-B4D6-F6F0F0EB67F9}" type="parTrans" cxnId="{ADF6FEA9-FA04-4957-B134-170B3239644C}">
      <dgm:prSet/>
      <dgm:spPr/>
      <dgm:t>
        <a:bodyPr/>
        <a:lstStyle/>
        <a:p>
          <a:endParaRPr lang="en-US"/>
        </a:p>
      </dgm:t>
    </dgm:pt>
    <dgm:pt modelId="{F772A04A-271A-49D4-8B47-8E204CB8857A}" type="pres">
      <dgm:prSet presAssocID="{34438580-CE50-49DC-8D31-0B91BD72A470}" presName="Name0" presStyleCnt="0">
        <dgm:presLayoutVars>
          <dgm:chMax val="1"/>
          <dgm:dir/>
          <dgm:animLvl val="ctr"/>
          <dgm:resizeHandles val="exact"/>
        </dgm:presLayoutVars>
      </dgm:prSet>
      <dgm:spPr/>
    </dgm:pt>
    <dgm:pt modelId="{47BABCAF-6470-4249-846F-A9C65E4627CE}" type="pres">
      <dgm:prSet presAssocID="{5B673D30-79F2-40A1-B318-EB0E76462BD7}" presName="centerShape" presStyleLbl="node0" presStyleIdx="0" presStyleCnt="1"/>
      <dgm:spPr/>
    </dgm:pt>
    <dgm:pt modelId="{C6015141-BD2F-4CCC-B7C7-9A110C46CEF0}" type="pres">
      <dgm:prSet presAssocID="{6FD9F2CC-8BA1-49BB-A762-76D7FB947D3C}" presName="node" presStyleLbl="node1" presStyleIdx="0" presStyleCnt="3">
        <dgm:presLayoutVars>
          <dgm:bulletEnabled val="1"/>
        </dgm:presLayoutVars>
      </dgm:prSet>
      <dgm:spPr/>
    </dgm:pt>
    <dgm:pt modelId="{CD0F66C4-F7BD-4CDA-8989-B1E58310EEBB}" type="pres">
      <dgm:prSet presAssocID="{6FD9F2CC-8BA1-49BB-A762-76D7FB947D3C}" presName="dummy" presStyleCnt="0"/>
      <dgm:spPr/>
    </dgm:pt>
    <dgm:pt modelId="{00A3503E-1B50-4EEB-B0E3-B7A368FC9778}" type="pres">
      <dgm:prSet presAssocID="{014FBAB6-563A-4749-8E08-C2771B21B213}" presName="sibTrans" presStyleLbl="sibTrans2D1" presStyleIdx="0" presStyleCnt="3"/>
      <dgm:spPr/>
    </dgm:pt>
    <dgm:pt modelId="{45EACB6A-5054-4F4A-969E-27CEB45B67EE}" type="pres">
      <dgm:prSet presAssocID="{FAC951E1-0936-4851-B224-CD1166F5AF2B}" presName="node" presStyleLbl="node1" presStyleIdx="1" presStyleCnt="3">
        <dgm:presLayoutVars>
          <dgm:bulletEnabled val="1"/>
        </dgm:presLayoutVars>
      </dgm:prSet>
      <dgm:spPr/>
    </dgm:pt>
    <dgm:pt modelId="{AC5E42C1-BD6C-4BB7-AD54-189B1E347E50}" type="pres">
      <dgm:prSet presAssocID="{FAC951E1-0936-4851-B224-CD1166F5AF2B}" presName="dummy" presStyleCnt="0"/>
      <dgm:spPr/>
    </dgm:pt>
    <dgm:pt modelId="{E35E90B3-02C8-4384-AD70-4AE3A4AE87A8}" type="pres">
      <dgm:prSet presAssocID="{817889D1-BAD5-4870-BC6C-6BEB9044A26E}" presName="sibTrans" presStyleLbl="sibTrans2D1" presStyleIdx="1" presStyleCnt="3"/>
      <dgm:spPr/>
    </dgm:pt>
    <dgm:pt modelId="{0877DE5D-F3FD-4B50-AF68-B155E6E90C5A}" type="pres">
      <dgm:prSet presAssocID="{085C0AC5-435C-46B3-A72C-604282E9105F}" presName="node" presStyleLbl="node1" presStyleIdx="2" presStyleCnt="3">
        <dgm:presLayoutVars>
          <dgm:bulletEnabled val="1"/>
        </dgm:presLayoutVars>
      </dgm:prSet>
      <dgm:spPr/>
    </dgm:pt>
    <dgm:pt modelId="{47BF6E9B-4A82-4574-A0A9-970DDB767168}" type="pres">
      <dgm:prSet presAssocID="{085C0AC5-435C-46B3-A72C-604282E9105F}" presName="dummy" presStyleCnt="0"/>
      <dgm:spPr/>
    </dgm:pt>
    <dgm:pt modelId="{04350130-E3D6-45B8-9EF9-2003C02BF25C}" type="pres">
      <dgm:prSet presAssocID="{367FAD4E-5C2F-4898-A52E-9593429EAE96}" presName="sibTrans" presStyleLbl="sibTrans2D1" presStyleIdx="2" presStyleCnt="3"/>
      <dgm:spPr/>
    </dgm:pt>
  </dgm:ptLst>
  <dgm:cxnLst>
    <dgm:cxn modelId="{612AC133-D8C9-4934-AD72-4DE497D26F18}" type="presOf" srcId="{34438580-CE50-49DC-8D31-0B91BD72A470}" destId="{F772A04A-271A-49D4-8B47-8E204CB8857A}" srcOrd="0" destOrd="0" presId="urn:microsoft.com/office/officeart/2005/8/layout/radial6"/>
    <dgm:cxn modelId="{8F310E36-C0E5-4FD6-A743-A5FECD3E865F}" srcId="{5B673D30-79F2-40A1-B318-EB0E76462BD7}" destId="{085C0AC5-435C-46B3-A72C-604282E9105F}" srcOrd="2" destOrd="0" parTransId="{30400978-2D2C-446A-BE2B-64305FD45DF1}" sibTransId="{367FAD4E-5C2F-4898-A52E-9593429EAE96}"/>
    <dgm:cxn modelId="{A6077463-C64A-4DFB-90FE-96D7C4F1DB60}" type="presOf" srcId="{6FD9F2CC-8BA1-49BB-A762-76D7FB947D3C}" destId="{C6015141-BD2F-4CCC-B7C7-9A110C46CEF0}" srcOrd="0" destOrd="0" presId="urn:microsoft.com/office/officeart/2005/8/layout/radial6"/>
    <dgm:cxn modelId="{D2FFD045-5E1F-4994-AA12-C5B4107EC1E1}" srcId="{5B673D30-79F2-40A1-B318-EB0E76462BD7}" destId="{6FD9F2CC-8BA1-49BB-A762-76D7FB947D3C}" srcOrd="0" destOrd="0" parTransId="{0B5A4FAD-6598-448D-B9BD-0D47092B5338}" sibTransId="{014FBAB6-563A-4749-8E08-C2771B21B213}"/>
    <dgm:cxn modelId="{1B6E964E-4C9C-4E2E-B33B-A6B2EF5B243C}" type="presOf" srcId="{085C0AC5-435C-46B3-A72C-604282E9105F}" destId="{0877DE5D-F3FD-4B50-AF68-B155E6E90C5A}" srcOrd="0" destOrd="0" presId="urn:microsoft.com/office/officeart/2005/8/layout/radial6"/>
    <dgm:cxn modelId="{27EF5F76-6976-45E1-B5B7-1FFEDBE2E443}" type="presOf" srcId="{FAC951E1-0936-4851-B224-CD1166F5AF2B}" destId="{45EACB6A-5054-4F4A-969E-27CEB45B67EE}" srcOrd="0" destOrd="0" presId="urn:microsoft.com/office/officeart/2005/8/layout/radial6"/>
    <dgm:cxn modelId="{92EA2F8B-602F-46E4-B433-A2E04E442C7B}" srcId="{5B673D30-79F2-40A1-B318-EB0E76462BD7}" destId="{FAC951E1-0936-4851-B224-CD1166F5AF2B}" srcOrd="1" destOrd="0" parTransId="{D1315EBB-FE5A-4322-BD5C-5A5F994C760B}" sibTransId="{817889D1-BAD5-4870-BC6C-6BEB9044A26E}"/>
    <dgm:cxn modelId="{ADF6FEA9-FA04-4957-B134-170B3239644C}" srcId="{34438580-CE50-49DC-8D31-0B91BD72A470}" destId="{C5BFC7BF-A952-48DE-BDBF-B5D955C4C1CB}" srcOrd="1" destOrd="0" parTransId="{186C3FAD-1CC2-4859-B4D6-F6F0F0EB67F9}" sibTransId="{AF7C5D3A-246C-4B90-809A-53DBB3ACA9B5}"/>
    <dgm:cxn modelId="{2DA89DBB-DFDB-4FA4-915D-2BE57BDF6E08}" srcId="{34438580-CE50-49DC-8D31-0B91BD72A470}" destId="{5B673D30-79F2-40A1-B318-EB0E76462BD7}" srcOrd="0" destOrd="0" parTransId="{05F8D46F-C378-4CC2-9112-55730BB39A4A}" sibTransId="{0FD82050-B1F5-4EA4-8F60-5321EB27FAD2}"/>
    <dgm:cxn modelId="{BDB347D3-A7C4-46D7-B693-5FD599F51DE1}" type="presOf" srcId="{817889D1-BAD5-4870-BC6C-6BEB9044A26E}" destId="{E35E90B3-02C8-4384-AD70-4AE3A4AE87A8}" srcOrd="0" destOrd="0" presId="urn:microsoft.com/office/officeart/2005/8/layout/radial6"/>
    <dgm:cxn modelId="{71FDAFD9-E1B0-4CF1-972F-B312B1DA0179}" type="presOf" srcId="{5B673D30-79F2-40A1-B318-EB0E76462BD7}" destId="{47BABCAF-6470-4249-846F-A9C65E4627CE}" srcOrd="0" destOrd="0" presId="urn:microsoft.com/office/officeart/2005/8/layout/radial6"/>
    <dgm:cxn modelId="{D7B045F9-DC24-4A14-8671-381D905C76DA}" type="presOf" srcId="{014FBAB6-563A-4749-8E08-C2771B21B213}" destId="{00A3503E-1B50-4EEB-B0E3-B7A368FC9778}" srcOrd="0" destOrd="0" presId="urn:microsoft.com/office/officeart/2005/8/layout/radial6"/>
    <dgm:cxn modelId="{91FEEDFC-0CE0-4EA6-A9E5-21B640A8FA55}" type="presOf" srcId="{367FAD4E-5C2F-4898-A52E-9593429EAE96}" destId="{04350130-E3D6-45B8-9EF9-2003C02BF25C}" srcOrd="0" destOrd="0" presId="urn:microsoft.com/office/officeart/2005/8/layout/radial6"/>
    <dgm:cxn modelId="{64A68EC1-F1B2-4635-8E83-61BE721436B2}" type="presParOf" srcId="{F772A04A-271A-49D4-8B47-8E204CB8857A}" destId="{47BABCAF-6470-4249-846F-A9C65E4627CE}" srcOrd="0" destOrd="0" presId="urn:microsoft.com/office/officeart/2005/8/layout/radial6"/>
    <dgm:cxn modelId="{23D835DD-118E-4046-AD1E-AA13A5A79DA4}" type="presParOf" srcId="{F772A04A-271A-49D4-8B47-8E204CB8857A}" destId="{C6015141-BD2F-4CCC-B7C7-9A110C46CEF0}" srcOrd="1" destOrd="0" presId="urn:microsoft.com/office/officeart/2005/8/layout/radial6"/>
    <dgm:cxn modelId="{D0ADD359-0551-4559-96F8-5B6BD6C300F6}" type="presParOf" srcId="{F772A04A-271A-49D4-8B47-8E204CB8857A}" destId="{CD0F66C4-F7BD-4CDA-8989-B1E58310EEBB}" srcOrd="2" destOrd="0" presId="urn:microsoft.com/office/officeart/2005/8/layout/radial6"/>
    <dgm:cxn modelId="{1544840F-EA9F-4302-882B-79DB2B141609}" type="presParOf" srcId="{F772A04A-271A-49D4-8B47-8E204CB8857A}" destId="{00A3503E-1B50-4EEB-B0E3-B7A368FC9778}" srcOrd="3" destOrd="0" presId="urn:microsoft.com/office/officeart/2005/8/layout/radial6"/>
    <dgm:cxn modelId="{B3B1249E-31BA-4191-BB3E-543B10335AD5}" type="presParOf" srcId="{F772A04A-271A-49D4-8B47-8E204CB8857A}" destId="{45EACB6A-5054-4F4A-969E-27CEB45B67EE}" srcOrd="4" destOrd="0" presId="urn:microsoft.com/office/officeart/2005/8/layout/radial6"/>
    <dgm:cxn modelId="{3610EF5D-A1E8-414E-B59B-5E7C739A250A}" type="presParOf" srcId="{F772A04A-271A-49D4-8B47-8E204CB8857A}" destId="{AC5E42C1-BD6C-4BB7-AD54-189B1E347E50}" srcOrd="5" destOrd="0" presId="urn:microsoft.com/office/officeart/2005/8/layout/radial6"/>
    <dgm:cxn modelId="{29A0BD49-DA6A-4234-9BE8-96671DD8718D}" type="presParOf" srcId="{F772A04A-271A-49D4-8B47-8E204CB8857A}" destId="{E35E90B3-02C8-4384-AD70-4AE3A4AE87A8}" srcOrd="6" destOrd="0" presId="urn:microsoft.com/office/officeart/2005/8/layout/radial6"/>
    <dgm:cxn modelId="{366EE130-AAD7-4463-AC45-E91996CAEE44}" type="presParOf" srcId="{F772A04A-271A-49D4-8B47-8E204CB8857A}" destId="{0877DE5D-F3FD-4B50-AF68-B155E6E90C5A}" srcOrd="7" destOrd="0" presId="urn:microsoft.com/office/officeart/2005/8/layout/radial6"/>
    <dgm:cxn modelId="{DECD4F9B-B0CB-4B59-809F-59EFF8C0C320}" type="presParOf" srcId="{F772A04A-271A-49D4-8B47-8E204CB8857A}" destId="{47BF6E9B-4A82-4574-A0A9-970DDB767168}" srcOrd="8" destOrd="0" presId="urn:microsoft.com/office/officeart/2005/8/layout/radial6"/>
    <dgm:cxn modelId="{B669A83A-AF63-43D5-AE3C-4C68B0678170}" type="presParOf" srcId="{F772A04A-271A-49D4-8B47-8E204CB8857A}" destId="{04350130-E3D6-45B8-9EF9-2003C02BF25C}" srcOrd="9"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471890A-FAB3-4E11-9881-4EBAD7E41B11}" type="doc">
      <dgm:prSet loTypeId="urn:microsoft.com/office/officeart/2005/8/layout/lProcess1" loCatId="process" qsTypeId="urn:microsoft.com/office/officeart/2005/8/quickstyle/simple1" qsCatId="simple" csTypeId="urn:microsoft.com/office/officeart/2005/8/colors/accent1_2" csCatId="accent1" phldr="1"/>
      <dgm:spPr/>
      <dgm:t>
        <a:bodyPr/>
        <a:lstStyle/>
        <a:p>
          <a:endParaRPr lang="en-US"/>
        </a:p>
      </dgm:t>
    </dgm:pt>
    <dgm:pt modelId="{CFCD0F2E-CF7A-493E-86C9-E4846C335A5D}">
      <dgm:prSet phldrT="[Text]" custT="1"/>
      <dgm:spPr/>
      <dgm:t>
        <a:bodyPr/>
        <a:lstStyle/>
        <a:p>
          <a:r>
            <a:rPr lang="en-US" sz="2800" dirty="0">
              <a:latin typeface="Humnst777 BT"/>
            </a:rPr>
            <a:t>Line of Credit</a:t>
          </a:r>
        </a:p>
      </dgm:t>
    </dgm:pt>
    <dgm:pt modelId="{EC51F501-096E-4F46-B738-9D6006D79D30}" type="parTrans" cxnId="{EC5C3168-C405-476C-87AD-6C13D632D940}">
      <dgm:prSet/>
      <dgm:spPr/>
      <dgm:t>
        <a:bodyPr/>
        <a:lstStyle/>
        <a:p>
          <a:endParaRPr lang="en-US"/>
        </a:p>
      </dgm:t>
    </dgm:pt>
    <dgm:pt modelId="{B612F8DD-B79C-47F9-80D7-473BF4E373B5}" type="sibTrans" cxnId="{EC5C3168-C405-476C-87AD-6C13D632D940}">
      <dgm:prSet/>
      <dgm:spPr/>
      <dgm:t>
        <a:bodyPr/>
        <a:lstStyle/>
        <a:p>
          <a:endParaRPr lang="en-US"/>
        </a:p>
      </dgm:t>
    </dgm:pt>
    <dgm:pt modelId="{1F26E75C-2921-4420-A057-A414E91E7450}">
      <dgm:prSet phldrT="[Text]" custT="1"/>
      <dgm:spPr/>
      <dgm:t>
        <a:bodyPr/>
        <a:lstStyle/>
        <a:p>
          <a:r>
            <a:rPr lang="en-US" sz="1600" b="1" dirty="0">
              <a:latin typeface="Humnst777 BT"/>
              <a:cs typeface="Arial"/>
            </a:rPr>
            <a:t>• F</a:t>
          </a:r>
          <a:r>
            <a:rPr lang="en-US" sz="1600" b="1" dirty="0">
              <a:latin typeface="Humnst777 BT"/>
            </a:rPr>
            <a:t>acility available as needed over </a:t>
          </a:r>
          <a:br>
            <a:rPr lang="en-US" sz="1600" b="1" dirty="0">
              <a:latin typeface="Humnst777 BT"/>
            </a:rPr>
          </a:br>
          <a:r>
            <a:rPr lang="en-US" sz="1600" b="1" dirty="0">
              <a:latin typeface="Humnst777 BT"/>
            </a:rPr>
            <a:t>the term of the agreement</a:t>
          </a:r>
        </a:p>
      </dgm:t>
    </dgm:pt>
    <dgm:pt modelId="{40955DB3-3273-43EE-9054-0B46A9D8B8A0}" type="parTrans" cxnId="{C2A04386-9068-492F-A936-CD04B75C9A1B}">
      <dgm:prSet/>
      <dgm:spPr/>
      <dgm:t>
        <a:bodyPr/>
        <a:lstStyle/>
        <a:p>
          <a:endParaRPr lang="en-US"/>
        </a:p>
      </dgm:t>
    </dgm:pt>
    <dgm:pt modelId="{373601C5-2148-4984-A987-B0A8025CF009}" type="sibTrans" cxnId="{C2A04386-9068-492F-A936-CD04B75C9A1B}">
      <dgm:prSet/>
      <dgm:spPr/>
      <dgm:t>
        <a:bodyPr/>
        <a:lstStyle/>
        <a:p>
          <a:endParaRPr lang="en-US"/>
        </a:p>
      </dgm:t>
    </dgm:pt>
    <dgm:pt modelId="{FAB931D8-C839-4AB4-A273-657A2FF52FE2}">
      <dgm:prSet custT="1"/>
      <dgm:spPr/>
      <dgm:t>
        <a:bodyPr/>
        <a:lstStyle/>
        <a:p>
          <a:r>
            <a:rPr lang="en-US" sz="1600" b="1" dirty="0">
              <a:latin typeface="Arial"/>
              <a:cs typeface="Arial"/>
            </a:rPr>
            <a:t>• </a:t>
          </a:r>
          <a:r>
            <a:rPr lang="en-US" sz="1600" b="1" dirty="0">
              <a:latin typeface="Humnst777 BT"/>
            </a:rPr>
            <a:t>Frequently used to fund short-term working </a:t>
          </a:r>
          <a:br>
            <a:rPr lang="en-US" sz="1600" b="1" dirty="0">
              <a:latin typeface="Humnst777 BT"/>
            </a:rPr>
          </a:br>
          <a:r>
            <a:rPr lang="en-US" sz="1600" b="1" dirty="0">
              <a:latin typeface="Humnst777 BT"/>
            </a:rPr>
            <a:t>capital needs and unexpected expenditures </a:t>
          </a:r>
          <a:endParaRPr lang="en-US" sz="1400" b="1" dirty="0">
            <a:latin typeface="Humnst777 BT"/>
          </a:endParaRPr>
        </a:p>
      </dgm:t>
    </dgm:pt>
    <dgm:pt modelId="{0BE4F62B-0EA2-488A-82AF-160234C112C2}" type="parTrans" cxnId="{ECD494F4-D84A-4314-8807-A336509629D8}">
      <dgm:prSet/>
      <dgm:spPr/>
      <dgm:t>
        <a:bodyPr/>
        <a:lstStyle/>
        <a:p>
          <a:endParaRPr lang="en-US"/>
        </a:p>
      </dgm:t>
    </dgm:pt>
    <dgm:pt modelId="{6AEC0D41-129C-4CC4-B3F4-9487F1E99BB0}" type="sibTrans" cxnId="{ECD494F4-D84A-4314-8807-A336509629D8}">
      <dgm:prSet/>
      <dgm:spPr/>
      <dgm:t>
        <a:bodyPr/>
        <a:lstStyle/>
        <a:p>
          <a:endParaRPr lang="en-US"/>
        </a:p>
      </dgm:t>
    </dgm:pt>
    <dgm:pt modelId="{00EC7D8D-A206-45D9-B5FE-46AC54939179}">
      <dgm:prSet phldrT="[Text]" custT="1"/>
      <dgm:spPr/>
      <dgm:t>
        <a:bodyPr/>
        <a:lstStyle/>
        <a:p>
          <a:pPr>
            <a:spcAft>
              <a:spcPts val="0"/>
            </a:spcAft>
          </a:pPr>
          <a:r>
            <a:rPr lang="en-US" sz="1600" b="1" dirty="0">
              <a:latin typeface="Humnst777 BT"/>
              <a:cs typeface="Arial"/>
            </a:rPr>
            <a:t>• </a:t>
          </a:r>
          <a:r>
            <a:rPr lang="en-US" sz="1600" b="1" dirty="0">
              <a:latin typeface="Humnst777 BT"/>
            </a:rPr>
            <a:t>Often variable rates charged</a:t>
          </a:r>
        </a:p>
        <a:p>
          <a:pPr>
            <a:spcAft>
              <a:spcPts val="0"/>
            </a:spcAft>
          </a:pPr>
          <a:r>
            <a:rPr lang="en-US" sz="1600" b="1" dirty="0">
              <a:latin typeface="Humnst777 BT"/>
              <a:cs typeface="Arial"/>
            </a:rPr>
            <a:t>• Repayment is interest only or interest plus pri</a:t>
          </a:r>
          <a:r>
            <a:rPr lang="en-US" sz="1600" b="1" dirty="0">
              <a:latin typeface="Humnst777 BT"/>
            </a:rPr>
            <a:t>ncipal</a:t>
          </a:r>
        </a:p>
      </dgm:t>
    </dgm:pt>
    <dgm:pt modelId="{55498EAD-E92C-42FC-8D62-614A2905D436}" type="sibTrans" cxnId="{D3D340EB-0B5C-4EB2-8A63-0C5E91ABB3BC}">
      <dgm:prSet/>
      <dgm:spPr/>
      <dgm:t>
        <a:bodyPr/>
        <a:lstStyle/>
        <a:p>
          <a:endParaRPr lang="en-US"/>
        </a:p>
      </dgm:t>
    </dgm:pt>
    <dgm:pt modelId="{C59B9620-D410-4517-8A0F-FC11F9AD1994}" type="parTrans" cxnId="{D3D340EB-0B5C-4EB2-8A63-0C5E91ABB3BC}">
      <dgm:prSet/>
      <dgm:spPr/>
      <dgm:t>
        <a:bodyPr/>
        <a:lstStyle/>
        <a:p>
          <a:endParaRPr lang="en-US"/>
        </a:p>
      </dgm:t>
    </dgm:pt>
    <dgm:pt modelId="{98F7B961-6792-4EE6-911E-F41E09051524}" type="pres">
      <dgm:prSet presAssocID="{4471890A-FAB3-4E11-9881-4EBAD7E41B11}" presName="Name0" presStyleCnt="0">
        <dgm:presLayoutVars>
          <dgm:dir/>
          <dgm:animLvl val="lvl"/>
          <dgm:resizeHandles val="exact"/>
        </dgm:presLayoutVars>
      </dgm:prSet>
      <dgm:spPr/>
    </dgm:pt>
    <dgm:pt modelId="{4034B014-F16C-4CCA-B440-04473254EEE8}" type="pres">
      <dgm:prSet presAssocID="{CFCD0F2E-CF7A-493E-86C9-E4846C335A5D}" presName="vertFlow" presStyleCnt="0"/>
      <dgm:spPr/>
    </dgm:pt>
    <dgm:pt modelId="{7792C696-3728-49DE-BFFF-9BBCAF7F63CD}" type="pres">
      <dgm:prSet presAssocID="{CFCD0F2E-CF7A-493E-86C9-E4846C335A5D}" presName="header" presStyleLbl="node1" presStyleIdx="0" presStyleCnt="1" custScaleX="133708" custScaleY="99445"/>
      <dgm:spPr/>
    </dgm:pt>
    <dgm:pt modelId="{59AEE1EB-AA7D-4EEE-A7FE-FF77E7C0D216}" type="pres">
      <dgm:prSet presAssocID="{40955DB3-3273-43EE-9054-0B46A9D8B8A0}" presName="parTrans" presStyleLbl="sibTrans2D1" presStyleIdx="0" presStyleCnt="3"/>
      <dgm:spPr/>
    </dgm:pt>
    <dgm:pt modelId="{55AA8C45-D0E9-4297-BADC-15336DA74E9D}" type="pres">
      <dgm:prSet presAssocID="{1F26E75C-2921-4420-A057-A414E91E7450}" presName="child" presStyleLbl="alignAccFollowNode1" presStyleIdx="0" presStyleCnt="3" custScaleX="133708" custScaleY="93224">
        <dgm:presLayoutVars>
          <dgm:chMax val="0"/>
          <dgm:bulletEnabled val="1"/>
        </dgm:presLayoutVars>
      </dgm:prSet>
      <dgm:spPr/>
    </dgm:pt>
    <dgm:pt modelId="{FD3F1F90-66A2-4637-B1FB-A512C09870AB}" type="pres">
      <dgm:prSet presAssocID="{373601C5-2148-4984-A987-B0A8025CF009}" presName="sibTrans" presStyleLbl="sibTrans2D1" presStyleIdx="1" presStyleCnt="3"/>
      <dgm:spPr/>
    </dgm:pt>
    <dgm:pt modelId="{B6D8605D-47F9-41A9-B1E3-D7D136053580}" type="pres">
      <dgm:prSet presAssocID="{00EC7D8D-A206-45D9-B5FE-46AC54939179}" presName="child" presStyleLbl="alignAccFollowNode1" presStyleIdx="1" presStyleCnt="3" custScaleX="133708" custScaleY="83558" custLinFactNeighborX="0" custLinFactNeighborY="-9961">
        <dgm:presLayoutVars>
          <dgm:chMax val="0"/>
          <dgm:bulletEnabled val="1"/>
        </dgm:presLayoutVars>
      </dgm:prSet>
      <dgm:spPr/>
    </dgm:pt>
    <dgm:pt modelId="{BDDB5529-E420-41F7-9633-6CDB397F7B3D}" type="pres">
      <dgm:prSet presAssocID="{55498EAD-E92C-42FC-8D62-614A2905D436}" presName="sibTrans" presStyleLbl="sibTrans2D1" presStyleIdx="2" presStyleCnt="3"/>
      <dgm:spPr/>
    </dgm:pt>
    <dgm:pt modelId="{24BC49E1-66DA-4CB3-807C-28E3E8192164}" type="pres">
      <dgm:prSet presAssocID="{FAB931D8-C839-4AB4-A273-657A2FF52FE2}" presName="child" presStyleLbl="alignAccFollowNode1" presStyleIdx="2" presStyleCnt="3" custScaleX="133708" custScaleY="99828" custLinFactNeighborY="14361">
        <dgm:presLayoutVars>
          <dgm:chMax val="0"/>
          <dgm:bulletEnabled val="1"/>
        </dgm:presLayoutVars>
      </dgm:prSet>
      <dgm:spPr/>
    </dgm:pt>
  </dgm:ptLst>
  <dgm:cxnLst>
    <dgm:cxn modelId="{EC5C3168-C405-476C-87AD-6C13D632D940}" srcId="{4471890A-FAB3-4E11-9881-4EBAD7E41B11}" destId="{CFCD0F2E-CF7A-493E-86C9-E4846C335A5D}" srcOrd="0" destOrd="0" parTransId="{EC51F501-096E-4F46-B738-9D6006D79D30}" sibTransId="{B612F8DD-B79C-47F9-80D7-473BF4E373B5}"/>
    <dgm:cxn modelId="{FAF8E774-4D52-4601-A7A5-79AD974786F7}" type="presOf" srcId="{00EC7D8D-A206-45D9-B5FE-46AC54939179}" destId="{B6D8605D-47F9-41A9-B1E3-D7D136053580}" srcOrd="0" destOrd="0" presId="urn:microsoft.com/office/officeart/2005/8/layout/lProcess1"/>
    <dgm:cxn modelId="{8B160A77-B600-49E6-B46A-CBDA325DC71E}" type="presOf" srcId="{FAB931D8-C839-4AB4-A273-657A2FF52FE2}" destId="{24BC49E1-66DA-4CB3-807C-28E3E8192164}" srcOrd="0" destOrd="0" presId="urn:microsoft.com/office/officeart/2005/8/layout/lProcess1"/>
    <dgm:cxn modelId="{CACD997F-2E96-40B9-82C8-C0558490D6A1}" type="presOf" srcId="{55498EAD-E92C-42FC-8D62-614A2905D436}" destId="{BDDB5529-E420-41F7-9633-6CDB397F7B3D}" srcOrd="0" destOrd="0" presId="urn:microsoft.com/office/officeart/2005/8/layout/lProcess1"/>
    <dgm:cxn modelId="{C2A04386-9068-492F-A936-CD04B75C9A1B}" srcId="{CFCD0F2E-CF7A-493E-86C9-E4846C335A5D}" destId="{1F26E75C-2921-4420-A057-A414E91E7450}" srcOrd="0" destOrd="0" parTransId="{40955DB3-3273-43EE-9054-0B46A9D8B8A0}" sibTransId="{373601C5-2148-4984-A987-B0A8025CF009}"/>
    <dgm:cxn modelId="{42D7518E-7177-4946-B586-53A5976FB130}" type="presOf" srcId="{CFCD0F2E-CF7A-493E-86C9-E4846C335A5D}" destId="{7792C696-3728-49DE-BFFF-9BBCAF7F63CD}" srcOrd="0" destOrd="0" presId="urn:microsoft.com/office/officeart/2005/8/layout/lProcess1"/>
    <dgm:cxn modelId="{F7451AA4-38DD-4FFB-9273-004CBA9C2841}" type="presOf" srcId="{1F26E75C-2921-4420-A057-A414E91E7450}" destId="{55AA8C45-D0E9-4297-BADC-15336DA74E9D}" srcOrd="0" destOrd="0" presId="urn:microsoft.com/office/officeart/2005/8/layout/lProcess1"/>
    <dgm:cxn modelId="{66E090D8-116B-45EE-8111-DDABA2AAD0AA}" type="presOf" srcId="{373601C5-2148-4984-A987-B0A8025CF009}" destId="{FD3F1F90-66A2-4637-B1FB-A512C09870AB}" srcOrd="0" destOrd="0" presId="urn:microsoft.com/office/officeart/2005/8/layout/lProcess1"/>
    <dgm:cxn modelId="{D3D340EB-0B5C-4EB2-8A63-0C5E91ABB3BC}" srcId="{CFCD0F2E-CF7A-493E-86C9-E4846C335A5D}" destId="{00EC7D8D-A206-45D9-B5FE-46AC54939179}" srcOrd="1" destOrd="0" parTransId="{C59B9620-D410-4517-8A0F-FC11F9AD1994}" sibTransId="{55498EAD-E92C-42FC-8D62-614A2905D436}"/>
    <dgm:cxn modelId="{ECD494F4-D84A-4314-8807-A336509629D8}" srcId="{CFCD0F2E-CF7A-493E-86C9-E4846C335A5D}" destId="{FAB931D8-C839-4AB4-A273-657A2FF52FE2}" srcOrd="2" destOrd="0" parTransId="{0BE4F62B-0EA2-488A-82AF-160234C112C2}" sibTransId="{6AEC0D41-129C-4CC4-B3F4-9487F1E99BB0}"/>
    <dgm:cxn modelId="{8A8A5CFD-76C5-4B33-A990-FD7C46C1C59C}" type="presOf" srcId="{4471890A-FAB3-4E11-9881-4EBAD7E41B11}" destId="{98F7B961-6792-4EE6-911E-F41E09051524}" srcOrd="0" destOrd="0" presId="urn:microsoft.com/office/officeart/2005/8/layout/lProcess1"/>
    <dgm:cxn modelId="{42BDE9FE-2A26-48F5-A782-5717278E0C19}" type="presOf" srcId="{40955DB3-3273-43EE-9054-0B46A9D8B8A0}" destId="{59AEE1EB-AA7D-4EEE-A7FE-FF77E7C0D216}" srcOrd="0" destOrd="0" presId="urn:microsoft.com/office/officeart/2005/8/layout/lProcess1"/>
    <dgm:cxn modelId="{A93A0FC8-D47E-4681-BF65-49969115AF71}" type="presParOf" srcId="{98F7B961-6792-4EE6-911E-F41E09051524}" destId="{4034B014-F16C-4CCA-B440-04473254EEE8}" srcOrd="0" destOrd="0" presId="urn:microsoft.com/office/officeart/2005/8/layout/lProcess1"/>
    <dgm:cxn modelId="{565D76E6-7B55-436D-AEEA-E338340C6816}" type="presParOf" srcId="{4034B014-F16C-4CCA-B440-04473254EEE8}" destId="{7792C696-3728-49DE-BFFF-9BBCAF7F63CD}" srcOrd="0" destOrd="0" presId="urn:microsoft.com/office/officeart/2005/8/layout/lProcess1"/>
    <dgm:cxn modelId="{42BCCD47-34DE-4E32-9A68-C34FA2AC18BD}" type="presParOf" srcId="{4034B014-F16C-4CCA-B440-04473254EEE8}" destId="{59AEE1EB-AA7D-4EEE-A7FE-FF77E7C0D216}" srcOrd="1" destOrd="0" presId="urn:microsoft.com/office/officeart/2005/8/layout/lProcess1"/>
    <dgm:cxn modelId="{21F4EAB5-C753-4089-9CB2-35CE476E5CB7}" type="presParOf" srcId="{4034B014-F16C-4CCA-B440-04473254EEE8}" destId="{55AA8C45-D0E9-4297-BADC-15336DA74E9D}" srcOrd="2" destOrd="0" presId="urn:microsoft.com/office/officeart/2005/8/layout/lProcess1"/>
    <dgm:cxn modelId="{35ADC75F-5BE5-46BE-92DE-07619824E28C}" type="presParOf" srcId="{4034B014-F16C-4CCA-B440-04473254EEE8}" destId="{FD3F1F90-66A2-4637-B1FB-A512C09870AB}" srcOrd="3" destOrd="0" presId="urn:microsoft.com/office/officeart/2005/8/layout/lProcess1"/>
    <dgm:cxn modelId="{E72A9F6C-17A2-4975-80FB-43252D50FCBF}" type="presParOf" srcId="{4034B014-F16C-4CCA-B440-04473254EEE8}" destId="{B6D8605D-47F9-41A9-B1E3-D7D136053580}" srcOrd="4" destOrd="0" presId="urn:microsoft.com/office/officeart/2005/8/layout/lProcess1"/>
    <dgm:cxn modelId="{E11ABE6D-3E47-4736-8BEB-1AFA3F3E8A03}" type="presParOf" srcId="{4034B014-F16C-4CCA-B440-04473254EEE8}" destId="{BDDB5529-E420-41F7-9633-6CDB397F7B3D}" srcOrd="5" destOrd="0" presId="urn:microsoft.com/office/officeart/2005/8/layout/lProcess1"/>
    <dgm:cxn modelId="{9CC6560A-664F-4E84-B5AB-857C3DCE4BB2}" type="presParOf" srcId="{4034B014-F16C-4CCA-B440-04473254EEE8}" destId="{24BC49E1-66DA-4CB3-807C-28E3E8192164}" srcOrd="6"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471890A-FAB3-4E11-9881-4EBAD7E41B11}" type="doc">
      <dgm:prSet loTypeId="urn:microsoft.com/office/officeart/2005/8/layout/lProcess1" loCatId="process" qsTypeId="urn:microsoft.com/office/officeart/2005/8/quickstyle/simple1" qsCatId="simple" csTypeId="urn:microsoft.com/office/officeart/2005/8/colors/accent1_2" csCatId="accent1" phldr="1"/>
      <dgm:spPr/>
      <dgm:t>
        <a:bodyPr/>
        <a:lstStyle/>
        <a:p>
          <a:endParaRPr lang="en-US"/>
        </a:p>
      </dgm:t>
    </dgm:pt>
    <dgm:pt modelId="{CFCD0F2E-CF7A-493E-86C9-E4846C335A5D}">
      <dgm:prSet phldrT="[Text]" custT="1"/>
      <dgm:spPr/>
      <dgm:t>
        <a:bodyPr/>
        <a:lstStyle/>
        <a:p>
          <a:r>
            <a:rPr lang="en-US" sz="2800" dirty="0">
              <a:latin typeface="Humnst777 BT"/>
            </a:rPr>
            <a:t>Term-Debt</a:t>
          </a:r>
        </a:p>
      </dgm:t>
    </dgm:pt>
    <dgm:pt modelId="{EC51F501-096E-4F46-B738-9D6006D79D30}" type="parTrans" cxnId="{EC5C3168-C405-476C-87AD-6C13D632D940}">
      <dgm:prSet/>
      <dgm:spPr/>
      <dgm:t>
        <a:bodyPr/>
        <a:lstStyle/>
        <a:p>
          <a:endParaRPr lang="en-US"/>
        </a:p>
      </dgm:t>
    </dgm:pt>
    <dgm:pt modelId="{B612F8DD-B79C-47F9-80D7-473BF4E373B5}" type="sibTrans" cxnId="{EC5C3168-C405-476C-87AD-6C13D632D940}">
      <dgm:prSet/>
      <dgm:spPr/>
      <dgm:t>
        <a:bodyPr/>
        <a:lstStyle/>
        <a:p>
          <a:endParaRPr lang="en-US"/>
        </a:p>
      </dgm:t>
    </dgm:pt>
    <dgm:pt modelId="{1F26E75C-2921-4420-A057-A414E91E7450}">
      <dgm:prSet phldrT="[Text]" custT="1"/>
      <dgm:spPr/>
      <dgm:t>
        <a:bodyPr/>
        <a:lstStyle/>
        <a:p>
          <a:r>
            <a:rPr lang="en-US" sz="1600" b="1" dirty="0">
              <a:latin typeface="Humnst777 BT"/>
              <a:cs typeface="Arial"/>
            </a:rPr>
            <a:t>• </a:t>
          </a:r>
          <a:r>
            <a:rPr lang="en-US" sz="1600" b="1" dirty="0">
              <a:latin typeface="Humnst777 BT"/>
            </a:rPr>
            <a:t>Loan for a fixed amount with </a:t>
          </a:r>
          <a:br>
            <a:rPr lang="en-US" sz="1600" b="1" dirty="0">
              <a:latin typeface="Humnst777 BT"/>
            </a:rPr>
          </a:br>
          <a:r>
            <a:rPr lang="en-US" sz="1600" b="1" dirty="0">
              <a:latin typeface="Humnst777 BT"/>
            </a:rPr>
            <a:t>specific repayment terms</a:t>
          </a:r>
          <a:endParaRPr lang="en-US" sz="3200" b="1" dirty="0">
            <a:latin typeface="Humnst777 BT"/>
          </a:endParaRPr>
        </a:p>
      </dgm:t>
    </dgm:pt>
    <dgm:pt modelId="{40955DB3-3273-43EE-9054-0B46A9D8B8A0}" type="parTrans" cxnId="{C2A04386-9068-492F-A936-CD04B75C9A1B}">
      <dgm:prSet/>
      <dgm:spPr/>
      <dgm:t>
        <a:bodyPr/>
        <a:lstStyle/>
        <a:p>
          <a:endParaRPr lang="en-US"/>
        </a:p>
      </dgm:t>
    </dgm:pt>
    <dgm:pt modelId="{373601C5-2148-4984-A987-B0A8025CF009}" type="sibTrans" cxnId="{C2A04386-9068-492F-A936-CD04B75C9A1B}">
      <dgm:prSet/>
      <dgm:spPr/>
      <dgm:t>
        <a:bodyPr/>
        <a:lstStyle/>
        <a:p>
          <a:endParaRPr lang="en-US"/>
        </a:p>
      </dgm:t>
    </dgm:pt>
    <dgm:pt modelId="{00EC7D8D-A206-45D9-B5FE-46AC54939179}">
      <dgm:prSet phldrT="[Text]" custT="1"/>
      <dgm:spPr/>
      <dgm:t>
        <a:bodyPr/>
        <a:lstStyle/>
        <a:p>
          <a:pPr>
            <a:spcAft>
              <a:spcPts val="0"/>
            </a:spcAft>
          </a:pPr>
          <a:r>
            <a:rPr lang="en-US" sz="1600" b="1" dirty="0">
              <a:latin typeface="Humanist 777"/>
              <a:cs typeface="Arial"/>
            </a:rPr>
            <a:t>• </a:t>
          </a:r>
          <a:r>
            <a:rPr lang="en-US" sz="1600" b="1" dirty="0">
              <a:latin typeface="Humanist 777"/>
            </a:rPr>
            <a:t>Interest rates may be fixed or variable </a:t>
          </a:r>
        </a:p>
        <a:p>
          <a:pPr>
            <a:spcAft>
              <a:spcPts val="0"/>
            </a:spcAft>
          </a:pPr>
          <a:r>
            <a:rPr lang="en-US" sz="1600" b="1" dirty="0">
              <a:latin typeface="Humanist 777"/>
              <a:cs typeface="Arial"/>
            </a:rPr>
            <a:t>• </a:t>
          </a:r>
          <a:r>
            <a:rPr lang="en-US" sz="1600" b="1" dirty="0">
              <a:latin typeface="Humanist 777"/>
            </a:rPr>
            <a:t>Generally does not provide for borrowing</a:t>
          </a:r>
          <a:br>
            <a:rPr lang="en-US" sz="1600" b="1" dirty="0">
              <a:latin typeface="Humanist 777"/>
            </a:rPr>
          </a:br>
          <a:r>
            <a:rPr lang="en-US" sz="1600" b="1" dirty="0">
              <a:latin typeface="Humanist 777"/>
            </a:rPr>
            <a:t> beyond the initial amount</a:t>
          </a:r>
        </a:p>
      </dgm:t>
    </dgm:pt>
    <dgm:pt modelId="{C59B9620-D410-4517-8A0F-FC11F9AD1994}" type="parTrans" cxnId="{D3D340EB-0B5C-4EB2-8A63-0C5E91ABB3BC}">
      <dgm:prSet/>
      <dgm:spPr/>
      <dgm:t>
        <a:bodyPr/>
        <a:lstStyle/>
        <a:p>
          <a:endParaRPr lang="en-US"/>
        </a:p>
      </dgm:t>
    </dgm:pt>
    <dgm:pt modelId="{55498EAD-E92C-42FC-8D62-614A2905D436}" type="sibTrans" cxnId="{D3D340EB-0B5C-4EB2-8A63-0C5E91ABB3BC}">
      <dgm:prSet/>
      <dgm:spPr/>
      <dgm:t>
        <a:bodyPr/>
        <a:lstStyle/>
        <a:p>
          <a:endParaRPr lang="en-US"/>
        </a:p>
      </dgm:t>
    </dgm:pt>
    <dgm:pt modelId="{FAB931D8-C839-4AB4-A273-657A2FF52FE2}">
      <dgm:prSet custT="1"/>
      <dgm:spPr/>
      <dgm:t>
        <a:bodyPr/>
        <a:lstStyle/>
        <a:p>
          <a:r>
            <a:rPr lang="en-US" sz="1600" b="1" dirty="0">
              <a:latin typeface="Humnst777 BT"/>
              <a:cs typeface="Arial"/>
            </a:rPr>
            <a:t>• </a:t>
          </a:r>
          <a:r>
            <a:rPr lang="en-US" sz="1600" b="1" dirty="0">
              <a:latin typeface="Humnst777 BT"/>
            </a:rPr>
            <a:t>Frequently used to fund asset (facility </a:t>
          </a:r>
          <a:br>
            <a:rPr lang="en-US" sz="1600" b="1" dirty="0">
              <a:latin typeface="Humnst777 BT"/>
            </a:rPr>
          </a:br>
          <a:r>
            <a:rPr lang="en-US" sz="1600" b="1" dirty="0">
              <a:latin typeface="Humnst777 BT"/>
            </a:rPr>
            <a:t>and equipment) purchases</a:t>
          </a:r>
          <a:endParaRPr lang="en-US" sz="1400" b="1" dirty="0">
            <a:latin typeface="Humnst777 BT"/>
          </a:endParaRPr>
        </a:p>
      </dgm:t>
    </dgm:pt>
    <dgm:pt modelId="{0BE4F62B-0EA2-488A-82AF-160234C112C2}" type="parTrans" cxnId="{ECD494F4-D84A-4314-8807-A336509629D8}">
      <dgm:prSet/>
      <dgm:spPr/>
      <dgm:t>
        <a:bodyPr/>
        <a:lstStyle/>
        <a:p>
          <a:endParaRPr lang="en-US"/>
        </a:p>
      </dgm:t>
    </dgm:pt>
    <dgm:pt modelId="{6AEC0D41-129C-4CC4-B3F4-9487F1E99BB0}" type="sibTrans" cxnId="{ECD494F4-D84A-4314-8807-A336509629D8}">
      <dgm:prSet/>
      <dgm:spPr/>
      <dgm:t>
        <a:bodyPr/>
        <a:lstStyle/>
        <a:p>
          <a:endParaRPr lang="en-US"/>
        </a:p>
      </dgm:t>
    </dgm:pt>
    <dgm:pt modelId="{98F7B961-6792-4EE6-911E-F41E09051524}" type="pres">
      <dgm:prSet presAssocID="{4471890A-FAB3-4E11-9881-4EBAD7E41B11}" presName="Name0" presStyleCnt="0">
        <dgm:presLayoutVars>
          <dgm:dir/>
          <dgm:animLvl val="lvl"/>
          <dgm:resizeHandles val="exact"/>
        </dgm:presLayoutVars>
      </dgm:prSet>
      <dgm:spPr/>
    </dgm:pt>
    <dgm:pt modelId="{4034B014-F16C-4CCA-B440-04473254EEE8}" type="pres">
      <dgm:prSet presAssocID="{CFCD0F2E-CF7A-493E-86C9-E4846C335A5D}" presName="vertFlow" presStyleCnt="0"/>
      <dgm:spPr/>
    </dgm:pt>
    <dgm:pt modelId="{7792C696-3728-49DE-BFFF-9BBCAF7F63CD}" type="pres">
      <dgm:prSet presAssocID="{CFCD0F2E-CF7A-493E-86C9-E4846C335A5D}" presName="header" presStyleLbl="node1" presStyleIdx="0" presStyleCnt="1" custScaleX="133708" custScaleY="99445"/>
      <dgm:spPr/>
    </dgm:pt>
    <dgm:pt modelId="{59AEE1EB-AA7D-4EEE-A7FE-FF77E7C0D216}" type="pres">
      <dgm:prSet presAssocID="{40955DB3-3273-43EE-9054-0B46A9D8B8A0}" presName="parTrans" presStyleLbl="sibTrans2D1" presStyleIdx="0" presStyleCnt="3"/>
      <dgm:spPr/>
    </dgm:pt>
    <dgm:pt modelId="{55AA8C45-D0E9-4297-BADC-15336DA74E9D}" type="pres">
      <dgm:prSet presAssocID="{1F26E75C-2921-4420-A057-A414E91E7450}" presName="child" presStyleLbl="alignAccFollowNode1" presStyleIdx="0" presStyleCnt="3" custScaleX="133708" custScaleY="93224">
        <dgm:presLayoutVars>
          <dgm:chMax val="0"/>
          <dgm:bulletEnabled val="1"/>
        </dgm:presLayoutVars>
      </dgm:prSet>
      <dgm:spPr/>
    </dgm:pt>
    <dgm:pt modelId="{FD3F1F90-66A2-4637-B1FB-A512C09870AB}" type="pres">
      <dgm:prSet presAssocID="{373601C5-2148-4984-A987-B0A8025CF009}" presName="sibTrans" presStyleLbl="sibTrans2D1" presStyleIdx="1" presStyleCnt="3"/>
      <dgm:spPr/>
    </dgm:pt>
    <dgm:pt modelId="{B6D8605D-47F9-41A9-B1E3-D7D136053580}" type="pres">
      <dgm:prSet presAssocID="{00EC7D8D-A206-45D9-B5FE-46AC54939179}" presName="child" presStyleLbl="alignAccFollowNode1" presStyleIdx="1" presStyleCnt="3" custScaleX="133708" custScaleY="83558" custLinFactNeighborX="0" custLinFactNeighborY="-9961">
        <dgm:presLayoutVars>
          <dgm:chMax val="0"/>
          <dgm:bulletEnabled val="1"/>
        </dgm:presLayoutVars>
      </dgm:prSet>
      <dgm:spPr/>
    </dgm:pt>
    <dgm:pt modelId="{BDDB5529-E420-41F7-9633-6CDB397F7B3D}" type="pres">
      <dgm:prSet presAssocID="{55498EAD-E92C-42FC-8D62-614A2905D436}" presName="sibTrans" presStyleLbl="sibTrans2D1" presStyleIdx="2" presStyleCnt="3"/>
      <dgm:spPr/>
    </dgm:pt>
    <dgm:pt modelId="{24BC49E1-66DA-4CB3-807C-28E3E8192164}" type="pres">
      <dgm:prSet presAssocID="{FAB931D8-C839-4AB4-A273-657A2FF52FE2}" presName="child" presStyleLbl="alignAccFollowNode1" presStyleIdx="2" presStyleCnt="3" custScaleX="133708" custScaleY="99828" custLinFactNeighborY="14361">
        <dgm:presLayoutVars>
          <dgm:chMax val="0"/>
          <dgm:bulletEnabled val="1"/>
        </dgm:presLayoutVars>
      </dgm:prSet>
      <dgm:spPr/>
    </dgm:pt>
  </dgm:ptLst>
  <dgm:cxnLst>
    <dgm:cxn modelId="{3D49B801-D299-4453-ADAA-4C8879CB9FFE}" type="presOf" srcId="{373601C5-2148-4984-A987-B0A8025CF009}" destId="{FD3F1F90-66A2-4637-B1FB-A512C09870AB}" srcOrd="0" destOrd="0" presId="urn:microsoft.com/office/officeart/2005/8/layout/lProcess1"/>
    <dgm:cxn modelId="{7F8C2E2D-D4D9-4F2E-9775-CBDE3EAE0005}" type="presOf" srcId="{FAB931D8-C839-4AB4-A273-657A2FF52FE2}" destId="{24BC49E1-66DA-4CB3-807C-28E3E8192164}" srcOrd="0" destOrd="0" presId="urn:microsoft.com/office/officeart/2005/8/layout/lProcess1"/>
    <dgm:cxn modelId="{B007AF30-2B60-4001-B5CC-3A395D4F731F}" type="presOf" srcId="{4471890A-FAB3-4E11-9881-4EBAD7E41B11}" destId="{98F7B961-6792-4EE6-911E-F41E09051524}" srcOrd="0" destOrd="0" presId="urn:microsoft.com/office/officeart/2005/8/layout/lProcess1"/>
    <dgm:cxn modelId="{749CB43A-17A6-4D70-9A11-721B682443DA}" type="presOf" srcId="{CFCD0F2E-CF7A-493E-86C9-E4846C335A5D}" destId="{7792C696-3728-49DE-BFFF-9BBCAF7F63CD}" srcOrd="0" destOrd="0" presId="urn:microsoft.com/office/officeart/2005/8/layout/lProcess1"/>
    <dgm:cxn modelId="{EC5C3168-C405-476C-87AD-6C13D632D940}" srcId="{4471890A-FAB3-4E11-9881-4EBAD7E41B11}" destId="{CFCD0F2E-CF7A-493E-86C9-E4846C335A5D}" srcOrd="0" destOrd="0" parTransId="{EC51F501-096E-4F46-B738-9D6006D79D30}" sibTransId="{B612F8DD-B79C-47F9-80D7-473BF4E373B5}"/>
    <dgm:cxn modelId="{5B094E72-3C93-4748-ADA9-34C228062C80}" type="presOf" srcId="{00EC7D8D-A206-45D9-B5FE-46AC54939179}" destId="{B6D8605D-47F9-41A9-B1E3-D7D136053580}" srcOrd="0" destOrd="0" presId="urn:microsoft.com/office/officeart/2005/8/layout/lProcess1"/>
    <dgm:cxn modelId="{C2A04386-9068-492F-A936-CD04B75C9A1B}" srcId="{CFCD0F2E-CF7A-493E-86C9-E4846C335A5D}" destId="{1F26E75C-2921-4420-A057-A414E91E7450}" srcOrd="0" destOrd="0" parTransId="{40955DB3-3273-43EE-9054-0B46A9D8B8A0}" sibTransId="{373601C5-2148-4984-A987-B0A8025CF009}"/>
    <dgm:cxn modelId="{6A2FBE86-EF5B-484A-BF52-BFA7C76F4E11}" type="presOf" srcId="{1F26E75C-2921-4420-A057-A414E91E7450}" destId="{55AA8C45-D0E9-4297-BADC-15336DA74E9D}" srcOrd="0" destOrd="0" presId="urn:microsoft.com/office/officeart/2005/8/layout/lProcess1"/>
    <dgm:cxn modelId="{AE93DBB2-96A0-4CC3-8D88-BD60C7D846EE}" type="presOf" srcId="{55498EAD-E92C-42FC-8D62-614A2905D436}" destId="{BDDB5529-E420-41F7-9633-6CDB397F7B3D}" srcOrd="0" destOrd="0" presId="urn:microsoft.com/office/officeart/2005/8/layout/lProcess1"/>
    <dgm:cxn modelId="{EBE445BE-BCAB-4642-B43B-8D1399049177}" type="presOf" srcId="{40955DB3-3273-43EE-9054-0B46A9D8B8A0}" destId="{59AEE1EB-AA7D-4EEE-A7FE-FF77E7C0D216}" srcOrd="0" destOrd="0" presId="urn:microsoft.com/office/officeart/2005/8/layout/lProcess1"/>
    <dgm:cxn modelId="{D3D340EB-0B5C-4EB2-8A63-0C5E91ABB3BC}" srcId="{CFCD0F2E-CF7A-493E-86C9-E4846C335A5D}" destId="{00EC7D8D-A206-45D9-B5FE-46AC54939179}" srcOrd="1" destOrd="0" parTransId="{C59B9620-D410-4517-8A0F-FC11F9AD1994}" sibTransId="{55498EAD-E92C-42FC-8D62-614A2905D436}"/>
    <dgm:cxn modelId="{ECD494F4-D84A-4314-8807-A336509629D8}" srcId="{CFCD0F2E-CF7A-493E-86C9-E4846C335A5D}" destId="{FAB931D8-C839-4AB4-A273-657A2FF52FE2}" srcOrd="2" destOrd="0" parTransId="{0BE4F62B-0EA2-488A-82AF-160234C112C2}" sibTransId="{6AEC0D41-129C-4CC4-B3F4-9487F1E99BB0}"/>
    <dgm:cxn modelId="{DC384745-E273-491B-B332-E0CB7585FC14}" type="presParOf" srcId="{98F7B961-6792-4EE6-911E-F41E09051524}" destId="{4034B014-F16C-4CCA-B440-04473254EEE8}" srcOrd="0" destOrd="0" presId="urn:microsoft.com/office/officeart/2005/8/layout/lProcess1"/>
    <dgm:cxn modelId="{E2A7069B-1012-4E80-A818-695E1FD609F9}" type="presParOf" srcId="{4034B014-F16C-4CCA-B440-04473254EEE8}" destId="{7792C696-3728-49DE-BFFF-9BBCAF7F63CD}" srcOrd="0" destOrd="0" presId="urn:microsoft.com/office/officeart/2005/8/layout/lProcess1"/>
    <dgm:cxn modelId="{5F3C0499-425D-4683-B105-9381702BB5CD}" type="presParOf" srcId="{4034B014-F16C-4CCA-B440-04473254EEE8}" destId="{59AEE1EB-AA7D-4EEE-A7FE-FF77E7C0D216}" srcOrd="1" destOrd="0" presId="urn:microsoft.com/office/officeart/2005/8/layout/lProcess1"/>
    <dgm:cxn modelId="{3BF5DFC0-F17F-4A02-9829-4DDEF78F8756}" type="presParOf" srcId="{4034B014-F16C-4CCA-B440-04473254EEE8}" destId="{55AA8C45-D0E9-4297-BADC-15336DA74E9D}" srcOrd="2" destOrd="0" presId="urn:microsoft.com/office/officeart/2005/8/layout/lProcess1"/>
    <dgm:cxn modelId="{BC51BEF1-F532-401E-88EB-A3A16720610B}" type="presParOf" srcId="{4034B014-F16C-4CCA-B440-04473254EEE8}" destId="{FD3F1F90-66A2-4637-B1FB-A512C09870AB}" srcOrd="3" destOrd="0" presId="urn:microsoft.com/office/officeart/2005/8/layout/lProcess1"/>
    <dgm:cxn modelId="{BC5B2C54-B5C8-4DC2-AE7A-E8A5C45A09B9}" type="presParOf" srcId="{4034B014-F16C-4CCA-B440-04473254EEE8}" destId="{B6D8605D-47F9-41A9-B1E3-D7D136053580}" srcOrd="4" destOrd="0" presId="urn:microsoft.com/office/officeart/2005/8/layout/lProcess1"/>
    <dgm:cxn modelId="{56B19558-A6D0-450C-A6A0-BDF0717392D4}" type="presParOf" srcId="{4034B014-F16C-4CCA-B440-04473254EEE8}" destId="{BDDB5529-E420-41F7-9633-6CDB397F7B3D}" srcOrd="5" destOrd="0" presId="urn:microsoft.com/office/officeart/2005/8/layout/lProcess1"/>
    <dgm:cxn modelId="{BAFF8B13-DCA0-4FE6-B9D5-4226156EC9C9}" type="presParOf" srcId="{4034B014-F16C-4CCA-B440-04473254EEE8}" destId="{24BC49E1-66DA-4CB3-807C-28E3E8192164}" srcOrd="6"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471890A-FAB3-4E11-9881-4EBAD7E41B11}" type="doc">
      <dgm:prSet loTypeId="urn:microsoft.com/office/officeart/2005/8/layout/lProcess1" loCatId="process" qsTypeId="urn:microsoft.com/office/officeart/2005/8/quickstyle/simple1" qsCatId="simple" csTypeId="urn:microsoft.com/office/officeart/2005/8/colors/accent1_2" csCatId="accent1" phldr="1"/>
      <dgm:spPr/>
      <dgm:t>
        <a:bodyPr/>
        <a:lstStyle/>
        <a:p>
          <a:endParaRPr lang="en-US"/>
        </a:p>
      </dgm:t>
    </dgm:pt>
    <dgm:pt modelId="{CFCD0F2E-CF7A-493E-86C9-E4846C335A5D}">
      <dgm:prSet phldrT="[Text]" custT="1"/>
      <dgm:spPr/>
      <dgm:t>
        <a:bodyPr/>
        <a:lstStyle/>
        <a:p>
          <a:r>
            <a:rPr lang="en-US" sz="2800" dirty="0">
              <a:latin typeface="Humnst777 BT"/>
            </a:rPr>
            <a:t>Leasing</a:t>
          </a:r>
        </a:p>
      </dgm:t>
    </dgm:pt>
    <dgm:pt modelId="{EC51F501-096E-4F46-B738-9D6006D79D30}" type="parTrans" cxnId="{EC5C3168-C405-476C-87AD-6C13D632D940}">
      <dgm:prSet/>
      <dgm:spPr/>
      <dgm:t>
        <a:bodyPr/>
        <a:lstStyle/>
        <a:p>
          <a:endParaRPr lang="en-US"/>
        </a:p>
      </dgm:t>
    </dgm:pt>
    <dgm:pt modelId="{B612F8DD-B79C-47F9-80D7-473BF4E373B5}" type="sibTrans" cxnId="{EC5C3168-C405-476C-87AD-6C13D632D940}">
      <dgm:prSet/>
      <dgm:spPr/>
      <dgm:t>
        <a:bodyPr/>
        <a:lstStyle/>
        <a:p>
          <a:endParaRPr lang="en-US"/>
        </a:p>
      </dgm:t>
    </dgm:pt>
    <dgm:pt modelId="{1F26E75C-2921-4420-A057-A414E91E7450}">
      <dgm:prSet phldrT="[Text]" custT="1"/>
      <dgm:spPr/>
      <dgm:t>
        <a:bodyPr/>
        <a:lstStyle/>
        <a:p>
          <a:r>
            <a:rPr lang="en-US" sz="1600" b="1" dirty="0">
              <a:latin typeface="Arial"/>
              <a:cs typeface="Arial"/>
            </a:rPr>
            <a:t>• </a:t>
          </a:r>
          <a:r>
            <a:rPr lang="en-US" sz="1600" b="1" dirty="0">
              <a:latin typeface="Humnst777 BT"/>
            </a:rPr>
            <a:t>Financing arrangement providing the right </a:t>
          </a:r>
          <a:br>
            <a:rPr lang="en-US" sz="1600" b="1" dirty="0">
              <a:latin typeface="Humnst777 BT"/>
            </a:rPr>
          </a:br>
          <a:r>
            <a:rPr lang="en-US" sz="1600" b="1" dirty="0">
              <a:latin typeface="Humnst777 BT"/>
            </a:rPr>
            <a:t>to use an asset over a period of time</a:t>
          </a:r>
          <a:endParaRPr lang="en-US" sz="3200" b="1" dirty="0">
            <a:latin typeface="Humnst777 BT"/>
          </a:endParaRPr>
        </a:p>
      </dgm:t>
    </dgm:pt>
    <dgm:pt modelId="{40955DB3-3273-43EE-9054-0B46A9D8B8A0}" type="parTrans" cxnId="{C2A04386-9068-492F-A936-CD04B75C9A1B}">
      <dgm:prSet/>
      <dgm:spPr/>
      <dgm:t>
        <a:bodyPr/>
        <a:lstStyle/>
        <a:p>
          <a:endParaRPr lang="en-US"/>
        </a:p>
      </dgm:t>
    </dgm:pt>
    <dgm:pt modelId="{373601C5-2148-4984-A987-B0A8025CF009}" type="sibTrans" cxnId="{C2A04386-9068-492F-A936-CD04B75C9A1B}">
      <dgm:prSet/>
      <dgm:spPr/>
      <dgm:t>
        <a:bodyPr/>
        <a:lstStyle/>
        <a:p>
          <a:endParaRPr lang="en-US"/>
        </a:p>
      </dgm:t>
    </dgm:pt>
    <dgm:pt modelId="{00EC7D8D-A206-45D9-B5FE-46AC54939179}">
      <dgm:prSet phldrT="[Text]" custT="1"/>
      <dgm:spPr/>
      <dgm:t>
        <a:bodyPr/>
        <a:lstStyle/>
        <a:p>
          <a:pPr>
            <a:spcAft>
              <a:spcPts val="0"/>
            </a:spcAft>
          </a:pPr>
          <a:r>
            <a:rPr lang="en-US" sz="1600" b="1" dirty="0">
              <a:latin typeface="Arial"/>
              <a:cs typeface="Arial"/>
            </a:rPr>
            <a:t>• </a:t>
          </a:r>
          <a:r>
            <a:rPr lang="en-US" sz="1600" b="1" dirty="0">
              <a:latin typeface="Humnst777 BT"/>
            </a:rPr>
            <a:t>Requires payments over the term of the arrangement</a:t>
          </a:r>
        </a:p>
        <a:p>
          <a:pPr>
            <a:spcAft>
              <a:spcPts val="0"/>
            </a:spcAft>
          </a:pPr>
          <a:r>
            <a:rPr lang="en-US" sz="1600" b="1" dirty="0">
              <a:latin typeface="Arial"/>
              <a:cs typeface="Arial"/>
            </a:rPr>
            <a:t>• </a:t>
          </a:r>
          <a:r>
            <a:rPr lang="en-US" sz="1600" b="1" dirty="0">
              <a:latin typeface="Humnst777 BT"/>
            </a:rPr>
            <a:t>May or may not transfer ownership of </a:t>
          </a:r>
          <a:br>
            <a:rPr lang="en-US" sz="1600" b="1" dirty="0">
              <a:latin typeface="Humnst777 BT"/>
            </a:rPr>
          </a:br>
          <a:r>
            <a:rPr lang="en-US" sz="1600" b="1" dirty="0">
              <a:latin typeface="Humnst777 BT"/>
            </a:rPr>
            <a:t>the asset at the end of the lease term</a:t>
          </a:r>
        </a:p>
      </dgm:t>
    </dgm:pt>
    <dgm:pt modelId="{C59B9620-D410-4517-8A0F-FC11F9AD1994}" type="parTrans" cxnId="{D3D340EB-0B5C-4EB2-8A63-0C5E91ABB3BC}">
      <dgm:prSet/>
      <dgm:spPr/>
      <dgm:t>
        <a:bodyPr/>
        <a:lstStyle/>
        <a:p>
          <a:endParaRPr lang="en-US"/>
        </a:p>
      </dgm:t>
    </dgm:pt>
    <dgm:pt modelId="{55498EAD-E92C-42FC-8D62-614A2905D436}" type="sibTrans" cxnId="{D3D340EB-0B5C-4EB2-8A63-0C5E91ABB3BC}">
      <dgm:prSet/>
      <dgm:spPr/>
      <dgm:t>
        <a:bodyPr/>
        <a:lstStyle/>
        <a:p>
          <a:endParaRPr lang="en-US"/>
        </a:p>
      </dgm:t>
    </dgm:pt>
    <dgm:pt modelId="{FAB931D8-C839-4AB4-A273-657A2FF52FE2}">
      <dgm:prSet custT="1"/>
      <dgm:spPr/>
      <dgm:t>
        <a:bodyPr/>
        <a:lstStyle/>
        <a:p>
          <a:r>
            <a:rPr lang="en-US" sz="1600" b="1" dirty="0">
              <a:latin typeface="Arial"/>
              <a:cs typeface="Arial"/>
            </a:rPr>
            <a:t>• U</a:t>
          </a:r>
          <a:r>
            <a:rPr lang="en-US" sz="1600" b="1" dirty="0">
              <a:latin typeface="Humnst777 BT"/>
            </a:rPr>
            <a:t>sed by companies to fulfill their asset </a:t>
          </a:r>
          <a:br>
            <a:rPr lang="en-US" sz="1600" b="1" dirty="0">
              <a:latin typeface="Humnst777 BT"/>
            </a:rPr>
          </a:br>
          <a:r>
            <a:rPr lang="en-US" sz="1600" b="1" dirty="0">
              <a:latin typeface="Humnst777 BT"/>
            </a:rPr>
            <a:t>needs without significant upfront investments </a:t>
          </a:r>
          <a:br>
            <a:rPr lang="en-US" sz="1600" b="1" dirty="0">
              <a:latin typeface="Humnst777 BT"/>
            </a:rPr>
          </a:br>
          <a:r>
            <a:rPr lang="en-US" sz="1600" b="1" dirty="0">
              <a:latin typeface="Humnst777 BT"/>
            </a:rPr>
            <a:t>inherent in purchase transactions</a:t>
          </a:r>
          <a:endParaRPr lang="en-US" sz="1400" b="1" dirty="0">
            <a:latin typeface="Humnst777 BT"/>
          </a:endParaRPr>
        </a:p>
      </dgm:t>
    </dgm:pt>
    <dgm:pt modelId="{0BE4F62B-0EA2-488A-82AF-160234C112C2}" type="parTrans" cxnId="{ECD494F4-D84A-4314-8807-A336509629D8}">
      <dgm:prSet/>
      <dgm:spPr/>
      <dgm:t>
        <a:bodyPr/>
        <a:lstStyle/>
        <a:p>
          <a:endParaRPr lang="en-US"/>
        </a:p>
      </dgm:t>
    </dgm:pt>
    <dgm:pt modelId="{6AEC0D41-129C-4CC4-B3F4-9487F1E99BB0}" type="sibTrans" cxnId="{ECD494F4-D84A-4314-8807-A336509629D8}">
      <dgm:prSet/>
      <dgm:spPr/>
      <dgm:t>
        <a:bodyPr/>
        <a:lstStyle/>
        <a:p>
          <a:endParaRPr lang="en-US"/>
        </a:p>
      </dgm:t>
    </dgm:pt>
    <dgm:pt modelId="{98F7B961-6792-4EE6-911E-F41E09051524}" type="pres">
      <dgm:prSet presAssocID="{4471890A-FAB3-4E11-9881-4EBAD7E41B11}" presName="Name0" presStyleCnt="0">
        <dgm:presLayoutVars>
          <dgm:dir/>
          <dgm:animLvl val="lvl"/>
          <dgm:resizeHandles val="exact"/>
        </dgm:presLayoutVars>
      </dgm:prSet>
      <dgm:spPr/>
    </dgm:pt>
    <dgm:pt modelId="{4034B014-F16C-4CCA-B440-04473254EEE8}" type="pres">
      <dgm:prSet presAssocID="{CFCD0F2E-CF7A-493E-86C9-E4846C335A5D}" presName="vertFlow" presStyleCnt="0"/>
      <dgm:spPr/>
    </dgm:pt>
    <dgm:pt modelId="{7792C696-3728-49DE-BFFF-9BBCAF7F63CD}" type="pres">
      <dgm:prSet presAssocID="{CFCD0F2E-CF7A-493E-86C9-E4846C335A5D}" presName="header" presStyleLbl="node1" presStyleIdx="0" presStyleCnt="1" custScaleX="133708" custScaleY="99445"/>
      <dgm:spPr/>
    </dgm:pt>
    <dgm:pt modelId="{59AEE1EB-AA7D-4EEE-A7FE-FF77E7C0D216}" type="pres">
      <dgm:prSet presAssocID="{40955DB3-3273-43EE-9054-0B46A9D8B8A0}" presName="parTrans" presStyleLbl="sibTrans2D1" presStyleIdx="0" presStyleCnt="3"/>
      <dgm:spPr/>
    </dgm:pt>
    <dgm:pt modelId="{55AA8C45-D0E9-4297-BADC-15336DA74E9D}" type="pres">
      <dgm:prSet presAssocID="{1F26E75C-2921-4420-A057-A414E91E7450}" presName="child" presStyleLbl="alignAccFollowNode1" presStyleIdx="0" presStyleCnt="3" custScaleX="133708" custScaleY="93224">
        <dgm:presLayoutVars>
          <dgm:chMax val="0"/>
          <dgm:bulletEnabled val="1"/>
        </dgm:presLayoutVars>
      </dgm:prSet>
      <dgm:spPr/>
    </dgm:pt>
    <dgm:pt modelId="{FD3F1F90-66A2-4637-B1FB-A512C09870AB}" type="pres">
      <dgm:prSet presAssocID="{373601C5-2148-4984-A987-B0A8025CF009}" presName="sibTrans" presStyleLbl="sibTrans2D1" presStyleIdx="1" presStyleCnt="3"/>
      <dgm:spPr/>
    </dgm:pt>
    <dgm:pt modelId="{B6D8605D-47F9-41A9-B1E3-D7D136053580}" type="pres">
      <dgm:prSet presAssocID="{00EC7D8D-A206-45D9-B5FE-46AC54939179}" presName="child" presStyleLbl="alignAccFollowNode1" presStyleIdx="1" presStyleCnt="3" custScaleX="133708" custScaleY="83558" custLinFactNeighborX="0" custLinFactNeighborY="-9961">
        <dgm:presLayoutVars>
          <dgm:chMax val="0"/>
          <dgm:bulletEnabled val="1"/>
        </dgm:presLayoutVars>
      </dgm:prSet>
      <dgm:spPr/>
    </dgm:pt>
    <dgm:pt modelId="{BDDB5529-E420-41F7-9633-6CDB397F7B3D}" type="pres">
      <dgm:prSet presAssocID="{55498EAD-E92C-42FC-8D62-614A2905D436}" presName="sibTrans" presStyleLbl="sibTrans2D1" presStyleIdx="2" presStyleCnt="3"/>
      <dgm:spPr/>
    </dgm:pt>
    <dgm:pt modelId="{24BC49E1-66DA-4CB3-807C-28E3E8192164}" type="pres">
      <dgm:prSet presAssocID="{FAB931D8-C839-4AB4-A273-657A2FF52FE2}" presName="child" presStyleLbl="alignAccFollowNode1" presStyleIdx="2" presStyleCnt="3" custScaleX="133708" custScaleY="99828" custLinFactNeighborY="14361">
        <dgm:presLayoutVars>
          <dgm:chMax val="0"/>
          <dgm:bulletEnabled val="1"/>
        </dgm:presLayoutVars>
      </dgm:prSet>
      <dgm:spPr/>
    </dgm:pt>
  </dgm:ptLst>
  <dgm:cxnLst>
    <dgm:cxn modelId="{9D77300F-D9F7-4213-92B5-832DCFEECA52}" type="presOf" srcId="{40955DB3-3273-43EE-9054-0B46A9D8B8A0}" destId="{59AEE1EB-AA7D-4EEE-A7FE-FF77E7C0D216}" srcOrd="0" destOrd="0" presId="urn:microsoft.com/office/officeart/2005/8/layout/lProcess1"/>
    <dgm:cxn modelId="{7568D530-59B0-46CE-A0A0-DB1461EE4761}" type="presOf" srcId="{CFCD0F2E-CF7A-493E-86C9-E4846C335A5D}" destId="{7792C696-3728-49DE-BFFF-9BBCAF7F63CD}" srcOrd="0" destOrd="0" presId="urn:microsoft.com/office/officeart/2005/8/layout/lProcess1"/>
    <dgm:cxn modelId="{94489246-4D88-48F7-86D1-3ADC99F79F9B}" type="presOf" srcId="{FAB931D8-C839-4AB4-A273-657A2FF52FE2}" destId="{24BC49E1-66DA-4CB3-807C-28E3E8192164}" srcOrd="0" destOrd="0" presId="urn:microsoft.com/office/officeart/2005/8/layout/lProcess1"/>
    <dgm:cxn modelId="{EC5C3168-C405-476C-87AD-6C13D632D940}" srcId="{4471890A-FAB3-4E11-9881-4EBAD7E41B11}" destId="{CFCD0F2E-CF7A-493E-86C9-E4846C335A5D}" srcOrd="0" destOrd="0" parTransId="{EC51F501-096E-4F46-B738-9D6006D79D30}" sibTransId="{B612F8DD-B79C-47F9-80D7-473BF4E373B5}"/>
    <dgm:cxn modelId="{CCE29880-96C7-4A3B-8437-38F366C1AB14}" type="presOf" srcId="{373601C5-2148-4984-A987-B0A8025CF009}" destId="{FD3F1F90-66A2-4637-B1FB-A512C09870AB}" srcOrd="0" destOrd="0" presId="urn:microsoft.com/office/officeart/2005/8/layout/lProcess1"/>
    <dgm:cxn modelId="{0D46FB85-B222-445F-9B96-CE476E9388FF}" type="presOf" srcId="{00EC7D8D-A206-45D9-B5FE-46AC54939179}" destId="{B6D8605D-47F9-41A9-B1E3-D7D136053580}" srcOrd="0" destOrd="0" presId="urn:microsoft.com/office/officeart/2005/8/layout/lProcess1"/>
    <dgm:cxn modelId="{C2A04386-9068-492F-A936-CD04B75C9A1B}" srcId="{CFCD0F2E-CF7A-493E-86C9-E4846C335A5D}" destId="{1F26E75C-2921-4420-A057-A414E91E7450}" srcOrd="0" destOrd="0" parTransId="{40955DB3-3273-43EE-9054-0B46A9D8B8A0}" sibTransId="{373601C5-2148-4984-A987-B0A8025CF009}"/>
    <dgm:cxn modelId="{D8E7C995-C114-4813-BF9B-954A7FBB29F8}" type="presOf" srcId="{1F26E75C-2921-4420-A057-A414E91E7450}" destId="{55AA8C45-D0E9-4297-BADC-15336DA74E9D}" srcOrd="0" destOrd="0" presId="urn:microsoft.com/office/officeart/2005/8/layout/lProcess1"/>
    <dgm:cxn modelId="{A597F0A7-A9B9-4CCD-8BB1-4766E8F6C549}" type="presOf" srcId="{4471890A-FAB3-4E11-9881-4EBAD7E41B11}" destId="{98F7B961-6792-4EE6-911E-F41E09051524}" srcOrd="0" destOrd="0" presId="urn:microsoft.com/office/officeart/2005/8/layout/lProcess1"/>
    <dgm:cxn modelId="{D3D340EB-0B5C-4EB2-8A63-0C5E91ABB3BC}" srcId="{CFCD0F2E-CF7A-493E-86C9-E4846C335A5D}" destId="{00EC7D8D-A206-45D9-B5FE-46AC54939179}" srcOrd="1" destOrd="0" parTransId="{C59B9620-D410-4517-8A0F-FC11F9AD1994}" sibTransId="{55498EAD-E92C-42FC-8D62-614A2905D436}"/>
    <dgm:cxn modelId="{ECD494F4-D84A-4314-8807-A336509629D8}" srcId="{CFCD0F2E-CF7A-493E-86C9-E4846C335A5D}" destId="{FAB931D8-C839-4AB4-A273-657A2FF52FE2}" srcOrd="2" destOrd="0" parTransId="{0BE4F62B-0EA2-488A-82AF-160234C112C2}" sibTransId="{6AEC0D41-129C-4CC4-B3F4-9487F1E99BB0}"/>
    <dgm:cxn modelId="{117F4DF7-337E-4021-8A46-3D67111FF4C4}" type="presOf" srcId="{55498EAD-E92C-42FC-8D62-614A2905D436}" destId="{BDDB5529-E420-41F7-9633-6CDB397F7B3D}" srcOrd="0" destOrd="0" presId="urn:microsoft.com/office/officeart/2005/8/layout/lProcess1"/>
    <dgm:cxn modelId="{8D1CA7DC-356F-47D0-B37A-D17E791A5771}" type="presParOf" srcId="{98F7B961-6792-4EE6-911E-F41E09051524}" destId="{4034B014-F16C-4CCA-B440-04473254EEE8}" srcOrd="0" destOrd="0" presId="urn:microsoft.com/office/officeart/2005/8/layout/lProcess1"/>
    <dgm:cxn modelId="{C0EC6EE7-DDC9-4434-8E21-029D5AD8B4E1}" type="presParOf" srcId="{4034B014-F16C-4CCA-B440-04473254EEE8}" destId="{7792C696-3728-49DE-BFFF-9BBCAF7F63CD}" srcOrd="0" destOrd="0" presId="urn:microsoft.com/office/officeart/2005/8/layout/lProcess1"/>
    <dgm:cxn modelId="{EDBA3BF2-B053-48DF-BFAC-7B6E6873CA5E}" type="presParOf" srcId="{4034B014-F16C-4CCA-B440-04473254EEE8}" destId="{59AEE1EB-AA7D-4EEE-A7FE-FF77E7C0D216}" srcOrd="1" destOrd="0" presId="urn:microsoft.com/office/officeart/2005/8/layout/lProcess1"/>
    <dgm:cxn modelId="{581FAE97-8EC8-49F7-B338-64C0F584CA32}" type="presParOf" srcId="{4034B014-F16C-4CCA-B440-04473254EEE8}" destId="{55AA8C45-D0E9-4297-BADC-15336DA74E9D}" srcOrd="2" destOrd="0" presId="urn:microsoft.com/office/officeart/2005/8/layout/lProcess1"/>
    <dgm:cxn modelId="{3DE49603-E09F-47A2-B458-FBEFA888A7CB}" type="presParOf" srcId="{4034B014-F16C-4CCA-B440-04473254EEE8}" destId="{FD3F1F90-66A2-4637-B1FB-A512C09870AB}" srcOrd="3" destOrd="0" presId="urn:microsoft.com/office/officeart/2005/8/layout/lProcess1"/>
    <dgm:cxn modelId="{46D02F89-4016-4832-AE84-D02DBB7B5A96}" type="presParOf" srcId="{4034B014-F16C-4CCA-B440-04473254EEE8}" destId="{B6D8605D-47F9-41A9-B1E3-D7D136053580}" srcOrd="4" destOrd="0" presId="urn:microsoft.com/office/officeart/2005/8/layout/lProcess1"/>
    <dgm:cxn modelId="{E88EA678-F144-414F-8F9E-D7D4B523270B}" type="presParOf" srcId="{4034B014-F16C-4CCA-B440-04473254EEE8}" destId="{BDDB5529-E420-41F7-9633-6CDB397F7B3D}" srcOrd="5" destOrd="0" presId="urn:microsoft.com/office/officeart/2005/8/layout/lProcess1"/>
    <dgm:cxn modelId="{9FBA4EAF-6E5E-4E94-8F73-D18645524BAC}" type="presParOf" srcId="{4034B014-F16C-4CCA-B440-04473254EEE8}" destId="{24BC49E1-66DA-4CB3-807C-28E3E8192164}" srcOrd="6"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57AF72C-F64A-4F71-83D8-4721B7074B1D}" type="doc">
      <dgm:prSet loTypeId="urn:microsoft.com/office/officeart/2005/8/layout/radial4" loCatId="relationship" qsTypeId="urn:microsoft.com/office/officeart/2005/8/quickstyle/simple1#3" qsCatId="simple" csTypeId="urn:microsoft.com/office/officeart/2005/8/colors/accent1_4" csCatId="accent1" phldr="1"/>
      <dgm:spPr/>
      <dgm:t>
        <a:bodyPr/>
        <a:lstStyle/>
        <a:p>
          <a:endParaRPr lang="en-US"/>
        </a:p>
      </dgm:t>
    </dgm:pt>
    <dgm:pt modelId="{8B9D3B2B-B696-4388-8BA2-FA556F2BDCCF}">
      <dgm:prSet custT="1">
        <dgm:style>
          <a:lnRef idx="0">
            <a:schemeClr val="accent2"/>
          </a:lnRef>
          <a:fillRef idx="3">
            <a:schemeClr val="accent2"/>
          </a:fillRef>
          <a:effectRef idx="3">
            <a:schemeClr val="accent2"/>
          </a:effectRef>
          <a:fontRef idx="minor">
            <a:schemeClr val="lt1"/>
          </a:fontRef>
        </dgm:style>
      </dgm:prSet>
      <dgm:spPr>
        <a:solidFill>
          <a:srgbClr val="9B2D2A"/>
        </a:solidFill>
      </dgm:spPr>
      <dgm:t>
        <a:bodyPr/>
        <a:lstStyle/>
        <a:p>
          <a:pPr rtl="0"/>
          <a:r>
            <a:rPr lang="en-US" sz="1800" b="1" dirty="0">
              <a:latin typeface="Humnst777 BT" pitchFamily="34" charset="0"/>
            </a:rPr>
            <a:t>Lenders typically rely on three main sources of repayment</a:t>
          </a:r>
        </a:p>
      </dgm:t>
    </dgm:pt>
    <dgm:pt modelId="{C4B318FE-2E6C-4DBD-97A5-0A0FC01B399E}" type="parTrans" cxnId="{657D9A5C-3118-4C91-B211-FDD278C5BE5C}">
      <dgm:prSet/>
      <dgm:spPr/>
      <dgm:t>
        <a:bodyPr/>
        <a:lstStyle/>
        <a:p>
          <a:endParaRPr lang="en-US" sz="3600">
            <a:latin typeface="Humnst777 BT" pitchFamily="34" charset="0"/>
          </a:endParaRPr>
        </a:p>
      </dgm:t>
    </dgm:pt>
    <dgm:pt modelId="{B146C321-94CA-4958-96E8-BACAA8B5B5E6}" type="sibTrans" cxnId="{657D9A5C-3118-4C91-B211-FDD278C5BE5C}">
      <dgm:prSet/>
      <dgm:spPr/>
      <dgm:t>
        <a:bodyPr/>
        <a:lstStyle/>
        <a:p>
          <a:endParaRPr lang="en-US" sz="3600">
            <a:latin typeface="Humnst777 BT" pitchFamily="34" charset="0"/>
          </a:endParaRPr>
        </a:p>
      </dgm:t>
    </dgm:pt>
    <dgm:pt modelId="{61AC13A4-882F-4D97-BA8C-E9AADDD95F88}">
      <dgm:prSet custT="1"/>
      <dgm:spPr>
        <a:solidFill>
          <a:schemeClr val="tx2"/>
        </a:solidFill>
        <a:effectLst>
          <a:glow rad="228600">
            <a:schemeClr val="accent1">
              <a:satMod val="175000"/>
              <a:alpha val="40000"/>
            </a:schemeClr>
          </a:glow>
        </a:effectLst>
      </dgm:spPr>
      <dgm:t>
        <a:bodyPr/>
        <a:lstStyle/>
        <a:p>
          <a:pPr rtl="0"/>
          <a:r>
            <a:rPr lang="en-US" sz="2400" b="1" dirty="0">
              <a:latin typeface="Humnst777 BT" pitchFamily="34" charset="0"/>
            </a:rPr>
            <a:t>Cash Flow From Operations  </a:t>
          </a:r>
        </a:p>
      </dgm:t>
    </dgm:pt>
    <dgm:pt modelId="{69802347-B9F0-46F7-89DB-81BD727C28B9}" type="parTrans" cxnId="{E6217B50-361B-4A39-ADC6-4AE6C106FB5C}">
      <dgm:prSet/>
      <dgm:spPr>
        <a:solidFill>
          <a:schemeClr val="accent1">
            <a:lumMod val="60000"/>
            <a:lumOff val="40000"/>
          </a:schemeClr>
        </a:solidFill>
      </dgm:spPr>
      <dgm:t>
        <a:bodyPr/>
        <a:lstStyle/>
        <a:p>
          <a:endParaRPr lang="en-US" sz="3600">
            <a:latin typeface="Humnst777 BT" pitchFamily="34" charset="0"/>
          </a:endParaRPr>
        </a:p>
      </dgm:t>
    </dgm:pt>
    <dgm:pt modelId="{E1A12921-B339-4A9D-A3CA-46A15741918A}" type="sibTrans" cxnId="{E6217B50-361B-4A39-ADC6-4AE6C106FB5C}">
      <dgm:prSet/>
      <dgm:spPr/>
      <dgm:t>
        <a:bodyPr/>
        <a:lstStyle/>
        <a:p>
          <a:endParaRPr lang="en-US" sz="3600">
            <a:latin typeface="Humnst777 BT" pitchFamily="34" charset="0"/>
          </a:endParaRPr>
        </a:p>
      </dgm:t>
    </dgm:pt>
    <dgm:pt modelId="{7E380D64-B4B7-4C49-8F53-663BF719CFF5}">
      <dgm:prSet custT="1"/>
      <dgm:spPr>
        <a:solidFill>
          <a:schemeClr val="tx2"/>
        </a:solidFill>
        <a:effectLst>
          <a:glow rad="228600">
            <a:schemeClr val="accent1">
              <a:satMod val="175000"/>
              <a:alpha val="40000"/>
            </a:schemeClr>
          </a:glow>
        </a:effectLst>
      </dgm:spPr>
      <dgm:t>
        <a:bodyPr/>
        <a:lstStyle/>
        <a:p>
          <a:pPr rtl="0"/>
          <a:r>
            <a:rPr lang="en-US" sz="2400" b="1" dirty="0">
              <a:latin typeface="Humnst777 BT" pitchFamily="34" charset="0"/>
            </a:rPr>
            <a:t>Guarantor Support  </a:t>
          </a:r>
        </a:p>
      </dgm:t>
    </dgm:pt>
    <dgm:pt modelId="{26C39427-0FE1-4723-9DC9-D617D7F231EC}" type="parTrans" cxnId="{12751D0A-9EC6-46CB-8CCC-184E96FCE642}">
      <dgm:prSet/>
      <dgm:spPr/>
      <dgm:t>
        <a:bodyPr/>
        <a:lstStyle/>
        <a:p>
          <a:endParaRPr lang="en-US" sz="3600">
            <a:latin typeface="Humnst777 BT" pitchFamily="34" charset="0"/>
          </a:endParaRPr>
        </a:p>
      </dgm:t>
    </dgm:pt>
    <dgm:pt modelId="{F9AF297E-824C-4D51-884D-66A8EBFDB2DA}" type="sibTrans" cxnId="{12751D0A-9EC6-46CB-8CCC-184E96FCE642}">
      <dgm:prSet/>
      <dgm:spPr/>
      <dgm:t>
        <a:bodyPr/>
        <a:lstStyle/>
        <a:p>
          <a:endParaRPr lang="en-US" sz="3600">
            <a:latin typeface="Humnst777 BT" pitchFamily="34" charset="0"/>
          </a:endParaRPr>
        </a:p>
      </dgm:t>
    </dgm:pt>
    <dgm:pt modelId="{34414B24-A763-406E-95ED-2FFD919B6D9B}">
      <dgm:prSet custT="1"/>
      <dgm:spPr>
        <a:solidFill>
          <a:schemeClr val="tx2"/>
        </a:solidFill>
        <a:effectLst>
          <a:glow rad="228600">
            <a:schemeClr val="accent1">
              <a:satMod val="175000"/>
              <a:alpha val="40000"/>
            </a:schemeClr>
          </a:glow>
        </a:effectLst>
      </dgm:spPr>
      <dgm:t>
        <a:bodyPr/>
        <a:lstStyle/>
        <a:p>
          <a:pPr rtl="0"/>
          <a:r>
            <a:rPr lang="en-US" sz="2400" b="1" dirty="0">
              <a:latin typeface="Humnst777 BT" pitchFamily="34" charset="0"/>
            </a:rPr>
            <a:t>Collateral / Security</a:t>
          </a:r>
        </a:p>
      </dgm:t>
    </dgm:pt>
    <dgm:pt modelId="{E981F86F-E5A1-4690-AFAF-FA9538F6BC42}" type="parTrans" cxnId="{CCC59860-3128-476E-80AB-BA7EA27B6961}">
      <dgm:prSet/>
      <dgm:spPr/>
      <dgm:t>
        <a:bodyPr/>
        <a:lstStyle/>
        <a:p>
          <a:endParaRPr lang="en-US"/>
        </a:p>
      </dgm:t>
    </dgm:pt>
    <dgm:pt modelId="{6906266E-63E1-477E-B600-C4AEC30588BB}" type="sibTrans" cxnId="{CCC59860-3128-476E-80AB-BA7EA27B6961}">
      <dgm:prSet/>
      <dgm:spPr/>
      <dgm:t>
        <a:bodyPr/>
        <a:lstStyle/>
        <a:p>
          <a:endParaRPr lang="en-US"/>
        </a:p>
      </dgm:t>
    </dgm:pt>
    <dgm:pt modelId="{3952A7EB-24F4-449F-8DC8-05D38905AAEE}" type="pres">
      <dgm:prSet presAssocID="{057AF72C-F64A-4F71-83D8-4721B7074B1D}" presName="cycle" presStyleCnt="0">
        <dgm:presLayoutVars>
          <dgm:chMax val="1"/>
          <dgm:dir/>
          <dgm:animLvl val="ctr"/>
          <dgm:resizeHandles val="exact"/>
        </dgm:presLayoutVars>
      </dgm:prSet>
      <dgm:spPr/>
    </dgm:pt>
    <dgm:pt modelId="{EA5A5DF3-D65D-43A9-A1F0-90909B0DAD77}" type="pres">
      <dgm:prSet presAssocID="{8B9D3B2B-B696-4388-8BA2-FA556F2BDCCF}" presName="centerShape" presStyleLbl="node0" presStyleIdx="0" presStyleCnt="1"/>
      <dgm:spPr/>
    </dgm:pt>
    <dgm:pt modelId="{A39BC44A-501F-465E-878B-46B8FEFA97E0}" type="pres">
      <dgm:prSet presAssocID="{69802347-B9F0-46F7-89DB-81BD727C28B9}" presName="parTrans" presStyleLbl="bgSibTrans2D1" presStyleIdx="0" presStyleCnt="3"/>
      <dgm:spPr/>
    </dgm:pt>
    <dgm:pt modelId="{5D8324C0-2EDF-4B92-8165-00C45AEEBE84}" type="pres">
      <dgm:prSet presAssocID="{61AC13A4-882F-4D97-BA8C-E9AADDD95F88}" presName="node" presStyleLbl="node1" presStyleIdx="0" presStyleCnt="3" custRadScaleRad="104831" custRadScaleInc="-12030">
        <dgm:presLayoutVars>
          <dgm:bulletEnabled val="1"/>
        </dgm:presLayoutVars>
      </dgm:prSet>
      <dgm:spPr/>
    </dgm:pt>
    <dgm:pt modelId="{91B318B6-CC4E-461F-A9BF-170B87776187}" type="pres">
      <dgm:prSet presAssocID="{26C39427-0FE1-4723-9DC9-D617D7F231EC}" presName="parTrans" presStyleLbl="bgSibTrans2D1" presStyleIdx="1" presStyleCnt="3"/>
      <dgm:spPr/>
    </dgm:pt>
    <dgm:pt modelId="{D3FCA3CA-662F-46D2-B49E-A45B7089C18B}" type="pres">
      <dgm:prSet presAssocID="{7E380D64-B4B7-4C49-8F53-663BF719CFF5}" presName="node" presStyleLbl="node1" presStyleIdx="1" presStyleCnt="3" custRadScaleRad="83954" custRadScaleInc="-138">
        <dgm:presLayoutVars>
          <dgm:bulletEnabled val="1"/>
        </dgm:presLayoutVars>
      </dgm:prSet>
      <dgm:spPr/>
    </dgm:pt>
    <dgm:pt modelId="{1FA7E87E-165A-4070-AA5F-2BB8DED5EDBF}" type="pres">
      <dgm:prSet presAssocID="{E981F86F-E5A1-4690-AFAF-FA9538F6BC42}" presName="parTrans" presStyleLbl="bgSibTrans2D1" presStyleIdx="2" presStyleCnt="3"/>
      <dgm:spPr/>
    </dgm:pt>
    <dgm:pt modelId="{4D2AD437-1CB8-4155-845A-EE9F97276DA6}" type="pres">
      <dgm:prSet presAssocID="{34414B24-A763-406E-95ED-2FFD919B6D9B}" presName="node" presStyleLbl="node1" presStyleIdx="2" presStyleCnt="3" custRadScaleRad="103489" custRadScaleInc="13910">
        <dgm:presLayoutVars>
          <dgm:bulletEnabled val="1"/>
        </dgm:presLayoutVars>
      </dgm:prSet>
      <dgm:spPr/>
    </dgm:pt>
  </dgm:ptLst>
  <dgm:cxnLst>
    <dgm:cxn modelId="{080AD602-DB18-4450-B605-3822B1B468ED}" type="presOf" srcId="{61AC13A4-882F-4D97-BA8C-E9AADDD95F88}" destId="{5D8324C0-2EDF-4B92-8165-00C45AEEBE84}" srcOrd="0" destOrd="0" presId="urn:microsoft.com/office/officeart/2005/8/layout/radial4"/>
    <dgm:cxn modelId="{12751D0A-9EC6-46CB-8CCC-184E96FCE642}" srcId="{8B9D3B2B-B696-4388-8BA2-FA556F2BDCCF}" destId="{7E380D64-B4B7-4C49-8F53-663BF719CFF5}" srcOrd="1" destOrd="0" parTransId="{26C39427-0FE1-4723-9DC9-D617D7F231EC}" sibTransId="{F9AF297E-824C-4D51-884D-66A8EBFDB2DA}"/>
    <dgm:cxn modelId="{657D9A5C-3118-4C91-B211-FDD278C5BE5C}" srcId="{057AF72C-F64A-4F71-83D8-4721B7074B1D}" destId="{8B9D3B2B-B696-4388-8BA2-FA556F2BDCCF}" srcOrd="0" destOrd="0" parTransId="{C4B318FE-2E6C-4DBD-97A5-0A0FC01B399E}" sibTransId="{B146C321-94CA-4958-96E8-BACAA8B5B5E6}"/>
    <dgm:cxn modelId="{CCC59860-3128-476E-80AB-BA7EA27B6961}" srcId="{8B9D3B2B-B696-4388-8BA2-FA556F2BDCCF}" destId="{34414B24-A763-406E-95ED-2FFD919B6D9B}" srcOrd="2" destOrd="0" parTransId="{E981F86F-E5A1-4690-AFAF-FA9538F6BC42}" sibTransId="{6906266E-63E1-477E-B600-C4AEC30588BB}"/>
    <dgm:cxn modelId="{35A54762-2C0B-4EA5-8AA7-914707153778}" type="presOf" srcId="{69802347-B9F0-46F7-89DB-81BD727C28B9}" destId="{A39BC44A-501F-465E-878B-46B8FEFA97E0}" srcOrd="0" destOrd="0" presId="urn:microsoft.com/office/officeart/2005/8/layout/radial4"/>
    <dgm:cxn modelId="{E6217B50-361B-4A39-ADC6-4AE6C106FB5C}" srcId="{8B9D3B2B-B696-4388-8BA2-FA556F2BDCCF}" destId="{61AC13A4-882F-4D97-BA8C-E9AADDD95F88}" srcOrd="0" destOrd="0" parTransId="{69802347-B9F0-46F7-89DB-81BD727C28B9}" sibTransId="{E1A12921-B339-4A9D-A3CA-46A15741918A}"/>
    <dgm:cxn modelId="{E8DFD294-9009-4753-852B-424A0E97E01F}" type="presOf" srcId="{057AF72C-F64A-4F71-83D8-4721B7074B1D}" destId="{3952A7EB-24F4-449F-8DC8-05D38905AAEE}" srcOrd="0" destOrd="0" presId="urn:microsoft.com/office/officeart/2005/8/layout/radial4"/>
    <dgm:cxn modelId="{EAD775C1-F185-4F5C-A16C-F614FA21282B}" type="presOf" srcId="{7E380D64-B4B7-4C49-8F53-663BF719CFF5}" destId="{D3FCA3CA-662F-46D2-B49E-A45B7089C18B}" srcOrd="0" destOrd="0" presId="urn:microsoft.com/office/officeart/2005/8/layout/radial4"/>
    <dgm:cxn modelId="{6BF65EDF-CFB9-44DA-9FD2-80B8035AB5AF}" type="presOf" srcId="{E981F86F-E5A1-4690-AFAF-FA9538F6BC42}" destId="{1FA7E87E-165A-4070-AA5F-2BB8DED5EDBF}" srcOrd="0" destOrd="0" presId="urn:microsoft.com/office/officeart/2005/8/layout/radial4"/>
    <dgm:cxn modelId="{804612E3-26B8-4328-A419-367647459F74}" type="presOf" srcId="{34414B24-A763-406E-95ED-2FFD919B6D9B}" destId="{4D2AD437-1CB8-4155-845A-EE9F97276DA6}" srcOrd="0" destOrd="0" presId="urn:microsoft.com/office/officeart/2005/8/layout/radial4"/>
    <dgm:cxn modelId="{E10CF8EB-5B36-4E64-ACBD-E13E9368D728}" type="presOf" srcId="{8B9D3B2B-B696-4388-8BA2-FA556F2BDCCF}" destId="{EA5A5DF3-D65D-43A9-A1F0-90909B0DAD77}" srcOrd="0" destOrd="0" presId="urn:microsoft.com/office/officeart/2005/8/layout/radial4"/>
    <dgm:cxn modelId="{987F6BFD-0453-4C4D-B1D8-07739FF7B774}" type="presOf" srcId="{26C39427-0FE1-4723-9DC9-D617D7F231EC}" destId="{91B318B6-CC4E-461F-A9BF-170B87776187}" srcOrd="0" destOrd="0" presId="urn:microsoft.com/office/officeart/2005/8/layout/radial4"/>
    <dgm:cxn modelId="{DAD85479-27C5-4B14-A876-892BAF733BEC}" type="presParOf" srcId="{3952A7EB-24F4-449F-8DC8-05D38905AAEE}" destId="{EA5A5DF3-D65D-43A9-A1F0-90909B0DAD77}" srcOrd="0" destOrd="0" presId="urn:microsoft.com/office/officeart/2005/8/layout/radial4"/>
    <dgm:cxn modelId="{E2C7B6EF-E988-465D-A2CE-1C5803545266}" type="presParOf" srcId="{3952A7EB-24F4-449F-8DC8-05D38905AAEE}" destId="{A39BC44A-501F-465E-878B-46B8FEFA97E0}" srcOrd="1" destOrd="0" presId="urn:microsoft.com/office/officeart/2005/8/layout/radial4"/>
    <dgm:cxn modelId="{3FD396B7-D122-4A1B-A267-8094C7914699}" type="presParOf" srcId="{3952A7EB-24F4-449F-8DC8-05D38905AAEE}" destId="{5D8324C0-2EDF-4B92-8165-00C45AEEBE84}" srcOrd="2" destOrd="0" presId="urn:microsoft.com/office/officeart/2005/8/layout/radial4"/>
    <dgm:cxn modelId="{2E6BB801-B2B2-48F1-A1F0-295F32F50C72}" type="presParOf" srcId="{3952A7EB-24F4-449F-8DC8-05D38905AAEE}" destId="{91B318B6-CC4E-461F-A9BF-170B87776187}" srcOrd="3" destOrd="0" presId="urn:microsoft.com/office/officeart/2005/8/layout/radial4"/>
    <dgm:cxn modelId="{B7C0B97E-2C83-4828-80CD-90B9F2B66BAF}" type="presParOf" srcId="{3952A7EB-24F4-449F-8DC8-05D38905AAEE}" destId="{D3FCA3CA-662F-46D2-B49E-A45B7089C18B}" srcOrd="4" destOrd="0" presId="urn:microsoft.com/office/officeart/2005/8/layout/radial4"/>
    <dgm:cxn modelId="{D0E0F0F9-BC78-471D-A938-6A6799772C72}" type="presParOf" srcId="{3952A7EB-24F4-449F-8DC8-05D38905AAEE}" destId="{1FA7E87E-165A-4070-AA5F-2BB8DED5EDBF}" srcOrd="5" destOrd="0" presId="urn:microsoft.com/office/officeart/2005/8/layout/radial4"/>
    <dgm:cxn modelId="{FCAC952E-646D-4AF2-8F7C-4EDEC3B711D8}" type="presParOf" srcId="{3952A7EB-24F4-449F-8DC8-05D38905AAEE}" destId="{4D2AD437-1CB8-4155-845A-EE9F97276DA6}"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F93F13B-92CE-4CF5-A483-E3BA0F722952}"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F8B83608-C0D8-49EF-9AF0-85FBDB0895F5}">
      <dgm:prSet phldrT="[Text]" custT="1"/>
      <dgm:spPr>
        <a:solidFill>
          <a:schemeClr val="tx2"/>
        </a:solidFill>
      </dgm:spPr>
      <dgm:t>
        <a:bodyPr/>
        <a:lstStyle/>
        <a:p>
          <a:r>
            <a:rPr lang="en-US" sz="1400" dirty="0">
              <a:latin typeface="Humnst777 BT"/>
            </a:rPr>
            <a:t>Industry Dynamics</a:t>
          </a:r>
        </a:p>
      </dgm:t>
    </dgm:pt>
    <dgm:pt modelId="{AD5247BE-C21C-4A3A-AE01-BBEDD10434B3}" type="parTrans" cxnId="{FC1C9820-EC1A-4B1B-8C08-76274BF55257}">
      <dgm:prSet/>
      <dgm:spPr/>
      <dgm:t>
        <a:bodyPr/>
        <a:lstStyle/>
        <a:p>
          <a:endParaRPr lang="en-US"/>
        </a:p>
      </dgm:t>
    </dgm:pt>
    <dgm:pt modelId="{327DF073-96D4-4FCD-976B-C74D80D92810}" type="sibTrans" cxnId="{FC1C9820-EC1A-4B1B-8C08-76274BF55257}">
      <dgm:prSet/>
      <dgm:spPr/>
      <dgm:t>
        <a:bodyPr/>
        <a:lstStyle/>
        <a:p>
          <a:endParaRPr lang="en-US"/>
        </a:p>
      </dgm:t>
    </dgm:pt>
    <dgm:pt modelId="{1BAC6236-AB92-431A-8AEC-FC71A1AFBC46}">
      <dgm:prSet phldrT="[Text]" custT="1"/>
      <dgm:spPr/>
      <dgm:t>
        <a:bodyPr/>
        <a:lstStyle/>
        <a:p>
          <a:r>
            <a:rPr lang="en-US" sz="1400" dirty="0">
              <a:latin typeface="Humnst777 BT"/>
            </a:rPr>
            <a:t>Is the applicant’s industry stable, or does it have a history of volatility and </a:t>
          </a:r>
          <a:br>
            <a:rPr lang="en-US" sz="1400" dirty="0">
              <a:latin typeface="Humnst777 BT"/>
            </a:rPr>
          </a:br>
          <a:r>
            <a:rPr lang="en-US" sz="1400" dirty="0">
              <a:latin typeface="Humnst777 BT"/>
            </a:rPr>
            <a:t>high credit risks?</a:t>
          </a:r>
        </a:p>
      </dgm:t>
    </dgm:pt>
    <dgm:pt modelId="{C7F4D7F6-75E6-49A0-82F4-A131CA6B1106}" type="parTrans" cxnId="{9AAF5088-7E8B-4B58-88A9-BAEFF96565E2}">
      <dgm:prSet/>
      <dgm:spPr/>
      <dgm:t>
        <a:bodyPr/>
        <a:lstStyle/>
        <a:p>
          <a:endParaRPr lang="en-US"/>
        </a:p>
      </dgm:t>
    </dgm:pt>
    <dgm:pt modelId="{8A540561-9FD7-4CC1-ABA4-654FAB22C4C3}" type="sibTrans" cxnId="{9AAF5088-7E8B-4B58-88A9-BAEFF96565E2}">
      <dgm:prSet/>
      <dgm:spPr/>
      <dgm:t>
        <a:bodyPr/>
        <a:lstStyle/>
        <a:p>
          <a:endParaRPr lang="en-US"/>
        </a:p>
      </dgm:t>
    </dgm:pt>
    <dgm:pt modelId="{9A8408EA-BB85-42BA-A529-8F2DD96F95F7}">
      <dgm:prSet phldrT="[Text]" custT="1"/>
      <dgm:spPr/>
      <dgm:t>
        <a:bodyPr/>
        <a:lstStyle/>
        <a:p>
          <a:r>
            <a:rPr lang="en-US" sz="1400" dirty="0">
              <a:latin typeface="Humnst777 BT"/>
            </a:rPr>
            <a:t>What is the applicant’s competitive positioning relative to its peers in the industry?</a:t>
          </a:r>
        </a:p>
      </dgm:t>
    </dgm:pt>
    <dgm:pt modelId="{E5137CB0-D56A-4DF6-BBAD-E499E5E79F10}" type="parTrans" cxnId="{9FBC00EC-B4C9-41B5-B421-E923CF4B0CCC}">
      <dgm:prSet/>
      <dgm:spPr/>
      <dgm:t>
        <a:bodyPr/>
        <a:lstStyle/>
        <a:p>
          <a:endParaRPr lang="en-US"/>
        </a:p>
      </dgm:t>
    </dgm:pt>
    <dgm:pt modelId="{E7144613-9981-4355-8E15-23C1B840CAC2}" type="sibTrans" cxnId="{9FBC00EC-B4C9-41B5-B421-E923CF4B0CCC}">
      <dgm:prSet/>
      <dgm:spPr/>
      <dgm:t>
        <a:bodyPr/>
        <a:lstStyle/>
        <a:p>
          <a:endParaRPr lang="en-US"/>
        </a:p>
      </dgm:t>
    </dgm:pt>
    <dgm:pt modelId="{2ACACF1A-6DA9-4B21-9133-5F5C8F16D1E8}">
      <dgm:prSet phldrT="[Text]" custT="1"/>
      <dgm:spPr>
        <a:solidFill>
          <a:schemeClr val="tx2"/>
        </a:solidFill>
      </dgm:spPr>
      <dgm:t>
        <a:bodyPr/>
        <a:lstStyle/>
        <a:p>
          <a:r>
            <a:rPr lang="en-US" sz="1400" dirty="0">
              <a:latin typeface="Humnst777 BT"/>
            </a:rPr>
            <a:t>Financial Condition</a:t>
          </a:r>
        </a:p>
      </dgm:t>
    </dgm:pt>
    <dgm:pt modelId="{587E7E8D-1DDB-4E47-83F7-BA2EF36B983E}" type="parTrans" cxnId="{D6BDC211-4423-4159-92B5-08D4261CF705}">
      <dgm:prSet/>
      <dgm:spPr/>
      <dgm:t>
        <a:bodyPr/>
        <a:lstStyle/>
        <a:p>
          <a:endParaRPr lang="en-US"/>
        </a:p>
      </dgm:t>
    </dgm:pt>
    <dgm:pt modelId="{60198660-7CE3-4A73-8DC5-C47D0D1833D9}" type="sibTrans" cxnId="{D6BDC211-4423-4159-92B5-08D4261CF705}">
      <dgm:prSet/>
      <dgm:spPr/>
      <dgm:t>
        <a:bodyPr/>
        <a:lstStyle/>
        <a:p>
          <a:endParaRPr lang="en-US"/>
        </a:p>
      </dgm:t>
    </dgm:pt>
    <dgm:pt modelId="{5F07384E-95EA-46E9-9EE1-3423CA9F67D6}">
      <dgm:prSet phldrT="[Text]" custT="1"/>
      <dgm:spPr/>
      <dgm:t>
        <a:bodyPr/>
        <a:lstStyle/>
        <a:p>
          <a:r>
            <a:rPr lang="en-US" sz="1400" dirty="0">
              <a:latin typeface="Humnst777 BT"/>
            </a:rPr>
            <a:t>Are the business’s profitability and cash flow sufficient to fund debt service?</a:t>
          </a:r>
        </a:p>
      </dgm:t>
    </dgm:pt>
    <dgm:pt modelId="{550CB655-1FF8-4E01-8CB5-102C1909BD3A}" type="parTrans" cxnId="{4BDC60EA-5A6B-4D32-91F8-0F12767142E0}">
      <dgm:prSet/>
      <dgm:spPr/>
      <dgm:t>
        <a:bodyPr/>
        <a:lstStyle/>
        <a:p>
          <a:endParaRPr lang="en-US"/>
        </a:p>
      </dgm:t>
    </dgm:pt>
    <dgm:pt modelId="{CB12498F-31A7-4145-8E51-0708D92A391C}" type="sibTrans" cxnId="{4BDC60EA-5A6B-4D32-91F8-0F12767142E0}">
      <dgm:prSet/>
      <dgm:spPr/>
      <dgm:t>
        <a:bodyPr/>
        <a:lstStyle/>
        <a:p>
          <a:endParaRPr lang="en-US"/>
        </a:p>
      </dgm:t>
    </dgm:pt>
    <dgm:pt modelId="{98ECDBC3-0F1E-47BF-BE3D-176381E4DA62}">
      <dgm:prSet phldrT="[Text]" custT="1"/>
      <dgm:spPr/>
      <dgm:t>
        <a:bodyPr/>
        <a:lstStyle/>
        <a:p>
          <a:r>
            <a:rPr lang="en-US" sz="1400" dirty="0">
              <a:latin typeface="Humnst777 BT"/>
            </a:rPr>
            <a:t>What is the business’s current level of debt, and will the additional borrowing stay within reasonable debt to equity/leverage norms?</a:t>
          </a:r>
        </a:p>
      </dgm:t>
    </dgm:pt>
    <dgm:pt modelId="{666A4B45-9901-45B2-8A02-3CA56E8FB27F}" type="parTrans" cxnId="{A87B76E7-4796-44C6-88E1-51E1B0B9CC59}">
      <dgm:prSet/>
      <dgm:spPr/>
      <dgm:t>
        <a:bodyPr/>
        <a:lstStyle/>
        <a:p>
          <a:endParaRPr lang="en-US"/>
        </a:p>
      </dgm:t>
    </dgm:pt>
    <dgm:pt modelId="{99E27C68-C594-4580-B516-0126082081B6}" type="sibTrans" cxnId="{A87B76E7-4796-44C6-88E1-51E1B0B9CC59}">
      <dgm:prSet/>
      <dgm:spPr/>
      <dgm:t>
        <a:bodyPr/>
        <a:lstStyle/>
        <a:p>
          <a:endParaRPr lang="en-US"/>
        </a:p>
      </dgm:t>
    </dgm:pt>
    <dgm:pt modelId="{91F47C1C-E232-4E97-9EC9-272053B94885}">
      <dgm:prSet phldrT="[Text]" custT="1"/>
      <dgm:spPr>
        <a:solidFill>
          <a:schemeClr val="tx2"/>
        </a:solidFill>
      </dgm:spPr>
      <dgm:t>
        <a:bodyPr/>
        <a:lstStyle/>
        <a:p>
          <a:r>
            <a:rPr lang="en-US" sz="1400" dirty="0">
              <a:latin typeface="Humnst777 BT"/>
            </a:rPr>
            <a:t>Management &amp; Maturity of Business</a:t>
          </a:r>
        </a:p>
      </dgm:t>
    </dgm:pt>
    <dgm:pt modelId="{06D9FFC6-F982-440B-B5F5-6362EC952702}" type="parTrans" cxnId="{17FFC3A7-C232-46B1-9D73-7EF20045BB5E}">
      <dgm:prSet/>
      <dgm:spPr/>
      <dgm:t>
        <a:bodyPr/>
        <a:lstStyle/>
        <a:p>
          <a:endParaRPr lang="en-US"/>
        </a:p>
      </dgm:t>
    </dgm:pt>
    <dgm:pt modelId="{9F83B7BE-78EF-4915-8BDE-EFBF499ED409}" type="sibTrans" cxnId="{17FFC3A7-C232-46B1-9D73-7EF20045BB5E}">
      <dgm:prSet/>
      <dgm:spPr/>
      <dgm:t>
        <a:bodyPr/>
        <a:lstStyle/>
        <a:p>
          <a:endParaRPr lang="en-US"/>
        </a:p>
      </dgm:t>
    </dgm:pt>
    <dgm:pt modelId="{4DD6A2A6-B881-4DB2-880B-C017C4BD94A0}">
      <dgm:prSet phldrT="[Text]" custT="1"/>
      <dgm:spPr/>
      <dgm:t>
        <a:bodyPr/>
        <a:lstStyle/>
        <a:p>
          <a:r>
            <a:rPr lang="en-US" sz="1400" dirty="0">
              <a:latin typeface="Humnst777 BT"/>
            </a:rPr>
            <a:t>Has the business been operating for a reasonable period (i.e., three or more years)?</a:t>
          </a:r>
        </a:p>
      </dgm:t>
    </dgm:pt>
    <dgm:pt modelId="{247D7868-5B78-40DC-B9A5-4A78DD71026F}" type="parTrans" cxnId="{6EA6C0F9-A058-42B6-8DEF-CC1B0D2E22E1}">
      <dgm:prSet/>
      <dgm:spPr/>
      <dgm:t>
        <a:bodyPr/>
        <a:lstStyle/>
        <a:p>
          <a:endParaRPr lang="en-US"/>
        </a:p>
      </dgm:t>
    </dgm:pt>
    <dgm:pt modelId="{C4D0FCBD-1CCC-4A1C-9FF8-0F0B6DB4A511}" type="sibTrans" cxnId="{6EA6C0F9-A058-42B6-8DEF-CC1B0D2E22E1}">
      <dgm:prSet/>
      <dgm:spPr/>
      <dgm:t>
        <a:bodyPr/>
        <a:lstStyle/>
        <a:p>
          <a:endParaRPr lang="en-US"/>
        </a:p>
      </dgm:t>
    </dgm:pt>
    <dgm:pt modelId="{D3336CE2-CE98-42C2-90CB-D59BD2F470B7}">
      <dgm:prSet phldrT="[Text]"/>
      <dgm:spPr/>
      <dgm:t>
        <a:bodyPr/>
        <a:lstStyle/>
        <a:p>
          <a:endParaRPr lang="en-US" sz="1300" dirty="0"/>
        </a:p>
      </dgm:t>
    </dgm:pt>
    <dgm:pt modelId="{FFA5F790-046F-49FB-84DC-C784C5D7E390}" type="parTrans" cxnId="{ADC7BC54-8644-42F0-827B-C6879B0C5229}">
      <dgm:prSet/>
      <dgm:spPr/>
      <dgm:t>
        <a:bodyPr/>
        <a:lstStyle/>
        <a:p>
          <a:endParaRPr lang="en-US"/>
        </a:p>
      </dgm:t>
    </dgm:pt>
    <dgm:pt modelId="{B7D82819-5130-422B-9499-EE18FB3DA019}" type="sibTrans" cxnId="{ADC7BC54-8644-42F0-827B-C6879B0C5229}">
      <dgm:prSet/>
      <dgm:spPr/>
      <dgm:t>
        <a:bodyPr/>
        <a:lstStyle/>
        <a:p>
          <a:endParaRPr lang="en-US"/>
        </a:p>
      </dgm:t>
    </dgm:pt>
    <dgm:pt modelId="{3FB90896-0CE8-4273-B839-8BBCE0893045}">
      <dgm:prSet phldrT="[Text]" custT="1"/>
      <dgm:spPr/>
      <dgm:t>
        <a:bodyPr/>
        <a:lstStyle/>
        <a:p>
          <a:r>
            <a:rPr lang="en-US" sz="1400" dirty="0">
              <a:latin typeface="Humnst777 BT"/>
            </a:rPr>
            <a:t>Is there sufficient liquidity in the business to sustain it through normal business cycles?</a:t>
          </a:r>
        </a:p>
      </dgm:t>
    </dgm:pt>
    <dgm:pt modelId="{3C5D78F3-EF0A-4D24-9F39-683501882AFB}" type="parTrans" cxnId="{F175C6D8-793E-437B-8DA7-2C1537B69DC4}">
      <dgm:prSet/>
      <dgm:spPr/>
      <dgm:t>
        <a:bodyPr/>
        <a:lstStyle/>
        <a:p>
          <a:endParaRPr lang="en-US"/>
        </a:p>
      </dgm:t>
    </dgm:pt>
    <dgm:pt modelId="{9E1E96C3-E441-49FB-8B6A-48F8B28E8BCB}" type="sibTrans" cxnId="{F175C6D8-793E-437B-8DA7-2C1537B69DC4}">
      <dgm:prSet/>
      <dgm:spPr/>
      <dgm:t>
        <a:bodyPr/>
        <a:lstStyle/>
        <a:p>
          <a:endParaRPr lang="en-US"/>
        </a:p>
      </dgm:t>
    </dgm:pt>
    <dgm:pt modelId="{A428853C-80E8-4D81-B5E6-A62C42471B97}">
      <dgm:prSet phldrT="[Text]" custT="1"/>
      <dgm:spPr/>
      <dgm:t>
        <a:bodyPr/>
        <a:lstStyle/>
        <a:p>
          <a:r>
            <a:rPr lang="en-US" sz="1400" dirty="0">
              <a:latin typeface="Humnst777 BT"/>
            </a:rPr>
            <a:t>What is the stability and quality of the management team, and have they demonstrated an ability to develop and implement business strategies and </a:t>
          </a:r>
          <a:br>
            <a:rPr lang="en-US" sz="1400" dirty="0">
              <a:latin typeface="Humnst777 BT"/>
            </a:rPr>
          </a:br>
          <a:r>
            <a:rPr lang="en-US" sz="1400" dirty="0">
              <a:latin typeface="Humnst777 BT"/>
            </a:rPr>
            <a:t>achieve desired results?</a:t>
          </a:r>
        </a:p>
      </dgm:t>
    </dgm:pt>
    <dgm:pt modelId="{F0A9120B-A09D-4F48-84D8-7201C86A4110}" type="parTrans" cxnId="{AD49EC25-7748-4168-B0E6-C43FF1497EC4}">
      <dgm:prSet/>
      <dgm:spPr/>
      <dgm:t>
        <a:bodyPr/>
        <a:lstStyle/>
        <a:p>
          <a:endParaRPr lang="en-US"/>
        </a:p>
      </dgm:t>
    </dgm:pt>
    <dgm:pt modelId="{51E7E0BC-A5C2-4A05-9975-D68F7E703DDE}" type="sibTrans" cxnId="{AD49EC25-7748-4168-B0E6-C43FF1497EC4}">
      <dgm:prSet/>
      <dgm:spPr/>
      <dgm:t>
        <a:bodyPr/>
        <a:lstStyle/>
        <a:p>
          <a:endParaRPr lang="en-US"/>
        </a:p>
      </dgm:t>
    </dgm:pt>
    <dgm:pt modelId="{3461ADD0-5837-4C07-B980-77FA9D812F1E}" type="pres">
      <dgm:prSet presAssocID="{7F93F13B-92CE-4CF5-A483-E3BA0F722952}" presName="linearFlow" presStyleCnt="0">
        <dgm:presLayoutVars>
          <dgm:dir/>
          <dgm:animLvl val="lvl"/>
          <dgm:resizeHandles val="exact"/>
        </dgm:presLayoutVars>
      </dgm:prSet>
      <dgm:spPr/>
    </dgm:pt>
    <dgm:pt modelId="{EE1EE45A-5B26-4536-967A-F0AEC8737D34}" type="pres">
      <dgm:prSet presAssocID="{F8B83608-C0D8-49EF-9AF0-85FBDB0895F5}" presName="composite" presStyleCnt="0"/>
      <dgm:spPr/>
    </dgm:pt>
    <dgm:pt modelId="{744975B5-E1C4-4CD5-99D5-2BF7F83AF78D}" type="pres">
      <dgm:prSet presAssocID="{F8B83608-C0D8-49EF-9AF0-85FBDB0895F5}" presName="parentText" presStyleLbl="alignNode1" presStyleIdx="0" presStyleCnt="3">
        <dgm:presLayoutVars>
          <dgm:chMax val="1"/>
          <dgm:bulletEnabled val="1"/>
        </dgm:presLayoutVars>
      </dgm:prSet>
      <dgm:spPr/>
    </dgm:pt>
    <dgm:pt modelId="{C5561586-9ECE-4410-A70C-9967E90480EF}" type="pres">
      <dgm:prSet presAssocID="{F8B83608-C0D8-49EF-9AF0-85FBDB0895F5}" presName="descendantText" presStyleLbl="alignAcc1" presStyleIdx="0" presStyleCnt="3">
        <dgm:presLayoutVars>
          <dgm:bulletEnabled val="1"/>
        </dgm:presLayoutVars>
      </dgm:prSet>
      <dgm:spPr/>
    </dgm:pt>
    <dgm:pt modelId="{9C59241B-E528-4FB6-9027-9AD99AA25A9A}" type="pres">
      <dgm:prSet presAssocID="{327DF073-96D4-4FCD-976B-C74D80D92810}" presName="sp" presStyleCnt="0"/>
      <dgm:spPr/>
    </dgm:pt>
    <dgm:pt modelId="{475EF02D-F061-4065-83C0-4163FE948CB6}" type="pres">
      <dgm:prSet presAssocID="{2ACACF1A-6DA9-4B21-9133-5F5C8F16D1E8}" presName="composite" presStyleCnt="0"/>
      <dgm:spPr/>
    </dgm:pt>
    <dgm:pt modelId="{207DB4E1-2948-4A69-8107-A22C6551AAAF}" type="pres">
      <dgm:prSet presAssocID="{2ACACF1A-6DA9-4B21-9133-5F5C8F16D1E8}" presName="parentText" presStyleLbl="alignNode1" presStyleIdx="1" presStyleCnt="3">
        <dgm:presLayoutVars>
          <dgm:chMax val="1"/>
          <dgm:bulletEnabled val="1"/>
        </dgm:presLayoutVars>
      </dgm:prSet>
      <dgm:spPr/>
    </dgm:pt>
    <dgm:pt modelId="{4CAC3DD3-C6D1-4C54-94EA-C8B345184A3A}" type="pres">
      <dgm:prSet presAssocID="{2ACACF1A-6DA9-4B21-9133-5F5C8F16D1E8}" presName="descendantText" presStyleLbl="alignAcc1" presStyleIdx="1" presStyleCnt="3">
        <dgm:presLayoutVars>
          <dgm:bulletEnabled val="1"/>
        </dgm:presLayoutVars>
      </dgm:prSet>
      <dgm:spPr/>
    </dgm:pt>
    <dgm:pt modelId="{1818634A-F035-4EE9-B4B0-AE1498E946E3}" type="pres">
      <dgm:prSet presAssocID="{60198660-7CE3-4A73-8DC5-C47D0D1833D9}" presName="sp" presStyleCnt="0"/>
      <dgm:spPr/>
    </dgm:pt>
    <dgm:pt modelId="{A9EE459F-392D-42E6-BB42-D3D4D5B5B8BF}" type="pres">
      <dgm:prSet presAssocID="{91F47C1C-E232-4E97-9EC9-272053B94885}" presName="composite" presStyleCnt="0"/>
      <dgm:spPr/>
    </dgm:pt>
    <dgm:pt modelId="{D4E4C7A7-155D-4ADB-9D7B-FEC49D658A97}" type="pres">
      <dgm:prSet presAssocID="{91F47C1C-E232-4E97-9EC9-272053B94885}" presName="parentText" presStyleLbl="alignNode1" presStyleIdx="2" presStyleCnt="3">
        <dgm:presLayoutVars>
          <dgm:chMax val="1"/>
          <dgm:bulletEnabled val="1"/>
        </dgm:presLayoutVars>
      </dgm:prSet>
      <dgm:spPr/>
    </dgm:pt>
    <dgm:pt modelId="{AFFB6345-E28D-480C-85A2-0BB60AC6C380}" type="pres">
      <dgm:prSet presAssocID="{91F47C1C-E232-4E97-9EC9-272053B94885}" presName="descendantText" presStyleLbl="alignAcc1" presStyleIdx="2" presStyleCnt="3">
        <dgm:presLayoutVars>
          <dgm:bulletEnabled val="1"/>
        </dgm:presLayoutVars>
      </dgm:prSet>
      <dgm:spPr/>
    </dgm:pt>
  </dgm:ptLst>
  <dgm:cxnLst>
    <dgm:cxn modelId="{B6F54108-CC36-4BB4-ACAA-8AEB95F8DFD4}" type="presOf" srcId="{91F47C1C-E232-4E97-9EC9-272053B94885}" destId="{D4E4C7A7-155D-4ADB-9D7B-FEC49D658A97}" srcOrd="0" destOrd="0" presId="urn:microsoft.com/office/officeart/2005/8/layout/chevron2"/>
    <dgm:cxn modelId="{D6BDC211-4423-4159-92B5-08D4261CF705}" srcId="{7F93F13B-92CE-4CF5-A483-E3BA0F722952}" destId="{2ACACF1A-6DA9-4B21-9133-5F5C8F16D1E8}" srcOrd="1" destOrd="0" parTransId="{587E7E8D-1DDB-4E47-83F7-BA2EF36B983E}" sibTransId="{60198660-7CE3-4A73-8DC5-C47D0D1833D9}"/>
    <dgm:cxn modelId="{1DE29B1C-F94C-4A41-9E3A-46AB661A6D12}" type="presOf" srcId="{F8B83608-C0D8-49EF-9AF0-85FBDB0895F5}" destId="{744975B5-E1C4-4CD5-99D5-2BF7F83AF78D}" srcOrd="0" destOrd="0" presId="urn:microsoft.com/office/officeart/2005/8/layout/chevron2"/>
    <dgm:cxn modelId="{FC1C9820-EC1A-4B1B-8C08-76274BF55257}" srcId="{7F93F13B-92CE-4CF5-A483-E3BA0F722952}" destId="{F8B83608-C0D8-49EF-9AF0-85FBDB0895F5}" srcOrd="0" destOrd="0" parTransId="{AD5247BE-C21C-4A3A-AE01-BBEDD10434B3}" sibTransId="{327DF073-96D4-4FCD-976B-C74D80D92810}"/>
    <dgm:cxn modelId="{11D80C22-7CA8-4A7E-956C-F05346A2F064}" type="presOf" srcId="{D3336CE2-CE98-42C2-90CB-D59BD2F470B7}" destId="{AFFB6345-E28D-480C-85A2-0BB60AC6C380}" srcOrd="0" destOrd="2" presId="urn:microsoft.com/office/officeart/2005/8/layout/chevron2"/>
    <dgm:cxn modelId="{AD49EC25-7748-4168-B0E6-C43FF1497EC4}" srcId="{91F47C1C-E232-4E97-9EC9-272053B94885}" destId="{A428853C-80E8-4D81-B5E6-A62C42471B97}" srcOrd="0" destOrd="0" parTransId="{F0A9120B-A09D-4F48-84D8-7201C86A4110}" sibTransId="{51E7E0BC-A5C2-4A05-9975-D68F7E703DDE}"/>
    <dgm:cxn modelId="{C901932D-B13F-43FB-8B32-0E282F90496E}" type="presOf" srcId="{7F93F13B-92CE-4CF5-A483-E3BA0F722952}" destId="{3461ADD0-5837-4C07-B980-77FA9D812F1E}" srcOrd="0" destOrd="0" presId="urn:microsoft.com/office/officeart/2005/8/layout/chevron2"/>
    <dgm:cxn modelId="{A881EF2F-E408-440E-8191-8CB00EA59229}" type="presOf" srcId="{98ECDBC3-0F1E-47BF-BE3D-176381E4DA62}" destId="{4CAC3DD3-C6D1-4C54-94EA-C8B345184A3A}" srcOrd="0" destOrd="1" presId="urn:microsoft.com/office/officeart/2005/8/layout/chevron2"/>
    <dgm:cxn modelId="{003EA542-EB7D-498C-AA8B-4C8076A25B71}" type="presOf" srcId="{5F07384E-95EA-46E9-9EE1-3423CA9F67D6}" destId="{4CAC3DD3-C6D1-4C54-94EA-C8B345184A3A}" srcOrd="0" destOrd="0" presId="urn:microsoft.com/office/officeart/2005/8/layout/chevron2"/>
    <dgm:cxn modelId="{ADC7BC54-8644-42F0-827B-C6879B0C5229}" srcId="{91F47C1C-E232-4E97-9EC9-272053B94885}" destId="{D3336CE2-CE98-42C2-90CB-D59BD2F470B7}" srcOrd="2" destOrd="0" parTransId="{FFA5F790-046F-49FB-84DC-C784C5D7E390}" sibTransId="{B7D82819-5130-422B-9499-EE18FB3DA019}"/>
    <dgm:cxn modelId="{9AAF5088-7E8B-4B58-88A9-BAEFF96565E2}" srcId="{F8B83608-C0D8-49EF-9AF0-85FBDB0895F5}" destId="{1BAC6236-AB92-431A-8AEC-FC71A1AFBC46}" srcOrd="0" destOrd="0" parTransId="{C7F4D7F6-75E6-49A0-82F4-A131CA6B1106}" sibTransId="{8A540561-9FD7-4CC1-ABA4-654FAB22C4C3}"/>
    <dgm:cxn modelId="{38DD309D-BE66-403B-B262-EED685DD2D50}" type="presOf" srcId="{3FB90896-0CE8-4273-B839-8BBCE0893045}" destId="{4CAC3DD3-C6D1-4C54-94EA-C8B345184A3A}" srcOrd="0" destOrd="2" presId="urn:microsoft.com/office/officeart/2005/8/layout/chevron2"/>
    <dgm:cxn modelId="{17FFC3A7-C232-46B1-9D73-7EF20045BB5E}" srcId="{7F93F13B-92CE-4CF5-A483-E3BA0F722952}" destId="{91F47C1C-E232-4E97-9EC9-272053B94885}" srcOrd="2" destOrd="0" parTransId="{06D9FFC6-F982-440B-B5F5-6362EC952702}" sibTransId="{9F83B7BE-78EF-4915-8BDE-EFBF499ED409}"/>
    <dgm:cxn modelId="{093307D6-00F8-4913-852D-F370492F04B9}" type="presOf" srcId="{9A8408EA-BB85-42BA-A529-8F2DD96F95F7}" destId="{C5561586-9ECE-4410-A70C-9967E90480EF}" srcOrd="0" destOrd="1" presId="urn:microsoft.com/office/officeart/2005/8/layout/chevron2"/>
    <dgm:cxn modelId="{F175C6D8-793E-437B-8DA7-2C1537B69DC4}" srcId="{2ACACF1A-6DA9-4B21-9133-5F5C8F16D1E8}" destId="{3FB90896-0CE8-4273-B839-8BBCE0893045}" srcOrd="2" destOrd="0" parTransId="{3C5D78F3-EF0A-4D24-9F39-683501882AFB}" sibTransId="{9E1E96C3-E441-49FB-8B6A-48F8B28E8BCB}"/>
    <dgm:cxn modelId="{E70F85E0-E8F1-456F-A237-ECFBCBBC0AB9}" type="presOf" srcId="{2ACACF1A-6DA9-4B21-9133-5F5C8F16D1E8}" destId="{207DB4E1-2948-4A69-8107-A22C6551AAAF}" srcOrd="0" destOrd="0" presId="urn:microsoft.com/office/officeart/2005/8/layout/chevron2"/>
    <dgm:cxn modelId="{A87B76E7-4796-44C6-88E1-51E1B0B9CC59}" srcId="{2ACACF1A-6DA9-4B21-9133-5F5C8F16D1E8}" destId="{98ECDBC3-0F1E-47BF-BE3D-176381E4DA62}" srcOrd="1" destOrd="0" parTransId="{666A4B45-9901-45B2-8A02-3CA56E8FB27F}" sibTransId="{99E27C68-C594-4580-B516-0126082081B6}"/>
    <dgm:cxn modelId="{4BDC60EA-5A6B-4D32-91F8-0F12767142E0}" srcId="{2ACACF1A-6DA9-4B21-9133-5F5C8F16D1E8}" destId="{5F07384E-95EA-46E9-9EE1-3423CA9F67D6}" srcOrd="0" destOrd="0" parTransId="{550CB655-1FF8-4E01-8CB5-102C1909BD3A}" sibTransId="{CB12498F-31A7-4145-8E51-0708D92A391C}"/>
    <dgm:cxn modelId="{9FBC00EC-B4C9-41B5-B421-E923CF4B0CCC}" srcId="{F8B83608-C0D8-49EF-9AF0-85FBDB0895F5}" destId="{9A8408EA-BB85-42BA-A529-8F2DD96F95F7}" srcOrd="1" destOrd="0" parTransId="{E5137CB0-D56A-4DF6-BBAD-E499E5E79F10}" sibTransId="{E7144613-9981-4355-8E15-23C1B840CAC2}"/>
    <dgm:cxn modelId="{DCE219EC-39CC-491A-A7E6-BB1AB49E9F0B}" type="presOf" srcId="{1BAC6236-AB92-431A-8AEC-FC71A1AFBC46}" destId="{C5561586-9ECE-4410-A70C-9967E90480EF}" srcOrd="0" destOrd="0" presId="urn:microsoft.com/office/officeart/2005/8/layout/chevron2"/>
    <dgm:cxn modelId="{343F67EF-028B-4026-B128-C648121A09EB}" type="presOf" srcId="{A428853C-80E8-4D81-B5E6-A62C42471B97}" destId="{AFFB6345-E28D-480C-85A2-0BB60AC6C380}" srcOrd="0" destOrd="0" presId="urn:microsoft.com/office/officeart/2005/8/layout/chevron2"/>
    <dgm:cxn modelId="{6EA6C0F9-A058-42B6-8DEF-CC1B0D2E22E1}" srcId="{91F47C1C-E232-4E97-9EC9-272053B94885}" destId="{4DD6A2A6-B881-4DB2-880B-C017C4BD94A0}" srcOrd="1" destOrd="0" parTransId="{247D7868-5B78-40DC-B9A5-4A78DD71026F}" sibTransId="{C4D0FCBD-1CCC-4A1C-9FF8-0F0B6DB4A511}"/>
    <dgm:cxn modelId="{957F85FE-2DAE-4288-8395-7ED5C7D288C6}" type="presOf" srcId="{4DD6A2A6-B881-4DB2-880B-C017C4BD94A0}" destId="{AFFB6345-E28D-480C-85A2-0BB60AC6C380}" srcOrd="0" destOrd="1" presId="urn:microsoft.com/office/officeart/2005/8/layout/chevron2"/>
    <dgm:cxn modelId="{6C6B59BE-3D1A-48B8-B006-138A68D6420D}" type="presParOf" srcId="{3461ADD0-5837-4C07-B980-77FA9D812F1E}" destId="{EE1EE45A-5B26-4536-967A-F0AEC8737D34}" srcOrd="0" destOrd="0" presId="urn:microsoft.com/office/officeart/2005/8/layout/chevron2"/>
    <dgm:cxn modelId="{1787ADF5-4AA5-4737-BFAF-4641B6E18F5A}" type="presParOf" srcId="{EE1EE45A-5B26-4536-967A-F0AEC8737D34}" destId="{744975B5-E1C4-4CD5-99D5-2BF7F83AF78D}" srcOrd="0" destOrd="0" presId="urn:microsoft.com/office/officeart/2005/8/layout/chevron2"/>
    <dgm:cxn modelId="{B0F84BC3-B2AF-4105-87F6-D09376049D16}" type="presParOf" srcId="{EE1EE45A-5B26-4536-967A-F0AEC8737D34}" destId="{C5561586-9ECE-4410-A70C-9967E90480EF}" srcOrd="1" destOrd="0" presId="urn:microsoft.com/office/officeart/2005/8/layout/chevron2"/>
    <dgm:cxn modelId="{A507330C-FF65-41DE-A3EA-6C6F96683B3B}" type="presParOf" srcId="{3461ADD0-5837-4C07-B980-77FA9D812F1E}" destId="{9C59241B-E528-4FB6-9027-9AD99AA25A9A}" srcOrd="1" destOrd="0" presId="urn:microsoft.com/office/officeart/2005/8/layout/chevron2"/>
    <dgm:cxn modelId="{6AABFBAA-0420-489C-90D6-556E660341D6}" type="presParOf" srcId="{3461ADD0-5837-4C07-B980-77FA9D812F1E}" destId="{475EF02D-F061-4065-83C0-4163FE948CB6}" srcOrd="2" destOrd="0" presId="urn:microsoft.com/office/officeart/2005/8/layout/chevron2"/>
    <dgm:cxn modelId="{8BC08706-B40F-49C2-81AF-F1D05ED87CBC}" type="presParOf" srcId="{475EF02D-F061-4065-83C0-4163FE948CB6}" destId="{207DB4E1-2948-4A69-8107-A22C6551AAAF}" srcOrd="0" destOrd="0" presId="urn:microsoft.com/office/officeart/2005/8/layout/chevron2"/>
    <dgm:cxn modelId="{B3F2EB31-E1C5-4C53-A58B-5DFE63BB5DAF}" type="presParOf" srcId="{475EF02D-F061-4065-83C0-4163FE948CB6}" destId="{4CAC3DD3-C6D1-4C54-94EA-C8B345184A3A}" srcOrd="1" destOrd="0" presId="urn:microsoft.com/office/officeart/2005/8/layout/chevron2"/>
    <dgm:cxn modelId="{B1F7E40A-82FE-4463-9B92-44416243E572}" type="presParOf" srcId="{3461ADD0-5837-4C07-B980-77FA9D812F1E}" destId="{1818634A-F035-4EE9-B4B0-AE1498E946E3}" srcOrd="3" destOrd="0" presId="urn:microsoft.com/office/officeart/2005/8/layout/chevron2"/>
    <dgm:cxn modelId="{37FBB0EF-6968-447C-9577-C5808B4CF1EE}" type="presParOf" srcId="{3461ADD0-5837-4C07-B980-77FA9D812F1E}" destId="{A9EE459F-392D-42E6-BB42-D3D4D5B5B8BF}" srcOrd="4" destOrd="0" presId="urn:microsoft.com/office/officeart/2005/8/layout/chevron2"/>
    <dgm:cxn modelId="{3FFB2C4B-8A7D-4C5C-B911-85C6F4FC7B85}" type="presParOf" srcId="{A9EE459F-392D-42E6-BB42-D3D4D5B5B8BF}" destId="{D4E4C7A7-155D-4ADB-9D7B-FEC49D658A97}" srcOrd="0" destOrd="0" presId="urn:microsoft.com/office/officeart/2005/8/layout/chevron2"/>
    <dgm:cxn modelId="{2E0A6000-28BC-46C3-995B-E1A3C3921DD5}" type="presParOf" srcId="{A9EE459F-392D-42E6-BB42-D3D4D5B5B8BF}" destId="{AFFB6345-E28D-480C-85A2-0BB60AC6C380}"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167A29C-17E0-4F73-A9BD-DBE5C2E40C0E}"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FF7BD9A9-D232-4A5D-B5C7-D878A033E665}">
      <dgm:prSet phldrT="[Text]" custT="1"/>
      <dgm:spPr>
        <a:solidFill>
          <a:schemeClr val="tx2"/>
        </a:solidFill>
      </dgm:spPr>
      <dgm:t>
        <a:bodyPr/>
        <a:lstStyle/>
        <a:p>
          <a:r>
            <a:rPr lang="en-US" sz="1400" dirty="0">
              <a:latin typeface="Humnst777 BT"/>
            </a:rPr>
            <a:t>Guarantor Support</a:t>
          </a:r>
        </a:p>
      </dgm:t>
    </dgm:pt>
    <dgm:pt modelId="{6D7A6633-323C-4358-A5CE-91350C7C11A5}" type="parTrans" cxnId="{2AA44D4A-E3DE-449F-9B30-4364FE4AE6B4}">
      <dgm:prSet/>
      <dgm:spPr/>
      <dgm:t>
        <a:bodyPr/>
        <a:lstStyle/>
        <a:p>
          <a:endParaRPr lang="en-US"/>
        </a:p>
      </dgm:t>
    </dgm:pt>
    <dgm:pt modelId="{58D0FB67-38DB-410D-B2CB-0794323E17FF}" type="sibTrans" cxnId="{2AA44D4A-E3DE-449F-9B30-4364FE4AE6B4}">
      <dgm:prSet/>
      <dgm:spPr/>
      <dgm:t>
        <a:bodyPr/>
        <a:lstStyle/>
        <a:p>
          <a:endParaRPr lang="en-US"/>
        </a:p>
      </dgm:t>
    </dgm:pt>
    <dgm:pt modelId="{95CB3708-01C2-4567-9B20-8C4985646381}">
      <dgm:prSet phldrT="[Text]" custT="1"/>
      <dgm:spPr/>
      <dgm:t>
        <a:bodyPr/>
        <a:lstStyle/>
        <a:p>
          <a:r>
            <a:rPr lang="en-US" sz="1400" dirty="0">
              <a:latin typeface="Humnst777 BT"/>
            </a:rPr>
            <a:t>What is the financial condition of the guarantor?</a:t>
          </a:r>
        </a:p>
      </dgm:t>
    </dgm:pt>
    <dgm:pt modelId="{6F0A705B-AFEA-4F9B-860C-C24D9D34923B}" type="parTrans" cxnId="{2182E58B-3171-4562-BDB7-3EA5EC7AA943}">
      <dgm:prSet/>
      <dgm:spPr/>
      <dgm:t>
        <a:bodyPr/>
        <a:lstStyle/>
        <a:p>
          <a:endParaRPr lang="en-US"/>
        </a:p>
      </dgm:t>
    </dgm:pt>
    <dgm:pt modelId="{CB59B6C6-3E98-43C2-A7F4-86D66C174236}" type="sibTrans" cxnId="{2182E58B-3171-4562-BDB7-3EA5EC7AA943}">
      <dgm:prSet/>
      <dgm:spPr/>
      <dgm:t>
        <a:bodyPr/>
        <a:lstStyle/>
        <a:p>
          <a:endParaRPr lang="en-US"/>
        </a:p>
      </dgm:t>
    </dgm:pt>
    <dgm:pt modelId="{08E105C8-F5DF-4AB1-B899-6B9DAFB2B2AB}">
      <dgm:prSet phldrT="[Text]" custT="1"/>
      <dgm:spPr/>
      <dgm:t>
        <a:bodyPr/>
        <a:lstStyle/>
        <a:p>
          <a:r>
            <a:rPr lang="en-US" sz="1400" dirty="0">
              <a:latin typeface="Humnst777 BT"/>
            </a:rPr>
            <a:t>Does the guarantor have a track record of fulfilling his or her financial obligations?  </a:t>
          </a:r>
        </a:p>
      </dgm:t>
    </dgm:pt>
    <dgm:pt modelId="{68DA5C49-340E-4974-A898-86849220DBB8}" type="parTrans" cxnId="{74EE6833-3C97-4D64-87DD-14E58F0C7805}">
      <dgm:prSet/>
      <dgm:spPr/>
      <dgm:t>
        <a:bodyPr/>
        <a:lstStyle/>
        <a:p>
          <a:endParaRPr lang="en-US"/>
        </a:p>
      </dgm:t>
    </dgm:pt>
    <dgm:pt modelId="{3D4F2C5E-4D50-429B-A890-9C194B53E087}" type="sibTrans" cxnId="{74EE6833-3C97-4D64-87DD-14E58F0C7805}">
      <dgm:prSet/>
      <dgm:spPr/>
      <dgm:t>
        <a:bodyPr/>
        <a:lstStyle/>
        <a:p>
          <a:endParaRPr lang="en-US"/>
        </a:p>
      </dgm:t>
    </dgm:pt>
    <dgm:pt modelId="{6FCCFBF1-7586-46AB-9D11-A4F393C9DF13}">
      <dgm:prSet phldrT="[Text]" custT="1"/>
      <dgm:spPr>
        <a:solidFill>
          <a:schemeClr val="tx2"/>
        </a:solidFill>
      </dgm:spPr>
      <dgm:t>
        <a:bodyPr/>
        <a:lstStyle/>
        <a:p>
          <a:r>
            <a:rPr lang="en-US" sz="1400" dirty="0">
              <a:latin typeface="Humnst777 BT"/>
            </a:rPr>
            <a:t>Collateral/ Security</a:t>
          </a:r>
        </a:p>
      </dgm:t>
    </dgm:pt>
    <dgm:pt modelId="{D029FAC4-C0B9-429E-8297-6B365A4CCB22}" type="parTrans" cxnId="{506463F1-0EA4-4325-B000-00D4F5C05C20}">
      <dgm:prSet/>
      <dgm:spPr/>
      <dgm:t>
        <a:bodyPr/>
        <a:lstStyle/>
        <a:p>
          <a:endParaRPr lang="en-US"/>
        </a:p>
      </dgm:t>
    </dgm:pt>
    <dgm:pt modelId="{B983606D-958F-4CB5-917C-88275432D44F}" type="sibTrans" cxnId="{506463F1-0EA4-4325-B000-00D4F5C05C20}">
      <dgm:prSet/>
      <dgm:spPr/>
      <dgm:t>
        <a:bodyPr/>
        <a:lstStyle/>
        <a:p>
          <a:endParaRPr lang="en-US"/>
        </a:p>
      </dgm:t>
    </dgm:pt>
    <dgm:pt modelId="{E4E50A35-EA09-4D96-97AB-2C2A1D27A2B4}">
      <dgm:prSet phldrT="[Text]" custT="1"/>
      <dgm:spPr/>
      <dgm:t>
        <a:bodyPr/>
        <a:lstStyle/>
        <a:p>
          <a:r>
            <a:rPr lang="en-US" sz="1400" dirty="0">
              <a:latin typeface="Humnst777 BT"/>
            </a:rPr>
            <a:t>Is the collateral a building or physical asset that is easy to control, and is there an established market to liquidate this asset with minimal costs?</a:t>
          </a:r>
          <a:endParaRPr lang="en-US" sz="1400" dirty="0"/>
        </a:p>
      </dgm:t>
    </dgm:pt>
    <dgm:pt modelId="{9689C691-167F-42FA-9A1D-8640614FA933}" type="parTrans" cxnId="{0A721BDF-1F5C-4E1F-A3AC-B9724224C007}">
      <dgm:prSet/>
      <dgm:spPr/>
      <dgm:t>
        <a:bodyPr/>
        <a:lstStyle/>
        <a:p>
          <a:endParaRPr lang="en-US"/>
        </a:p>
      </dgm:t>
    </dgm:pt>
    <dgm:pt modelId="{BB8EA157-64DE-4AF6-9814-9B0CDA2DB6F3}" type="sibTrans" cxnId="{0A721BDF-1F5C-4E1F-A3AC-B9724224C007}">
      <dgm:prSet/>
      <dgm:spPr/>
      <dgm:t>
        <a:bodyPr/>
        <a:lstStyle/>
        <a:p>
          <a:endParaRPr lang="en-US"/>
        </a:p>
      </dgm:t>
    </dgm:pt>
    <dgm:pt modelId="{12A837D8-2824-4A99-8234-230077549ACD}">
      <dgm:prSet phldrT="[Text]" custT="1"/>
      <dgm:spPr>
        <a:solidFill>
          <a:schemeClr val="tx2"/>
        </a:solidFill>
      </dgm:spPr>
      <dgm:t>
        <a:bodyPr/>
        <a:lstStyle/>
        <a:p>
          <a:r>
            <a:rPr lang="en-US" sz="1400" dirty="0">
              <a:latin typeface="Humnst777 BT"/>
            </a:rPr>
            <a:t>Other</a:t>
          </a:r>
        </a:p>
      </dgm:t>
    </dgm:pt>
    <dgm:pt modelId="{02CB0B03-F08C-4ED7-BD86-B43A297D827C}" type="parTrans" cxnId="{4A3D2FC0-9BCB-409A-8D2F-BBB64A448B85}">
      <dgm:prSet/>
      <dgm:spPr/>
      <dgm:t>
        <a:bodyPr/>
        <a:lstStyle/>
        <a:p>
          <a:endParaRPr lang="en-US"/>
        </a:p>
      </dgm:t>
    </dgm:pt>
    <dgm:pt modelId="{F2B8549F-FE2D-4766-8798-8876B4E939B8}" type="sibTrans" cxnId="{4A3D2FC0-9BCB-409A-8D2F-BBB64A448B85}">
      <dgm:prSet/>
      <dgm:spPr/>
      <dgm:t>
        <a:bodyPr/>
        <a:lstStyle/>
        <a:p>
          <a:endParaRPr lang="en-US"/>
        </a:p>
      </dgm:t>
    </dgm:pt>
    <dgm:pt modelId="{D95DCDEA-4FCA-43A6-899E-031957956FD9}">
      <dgm:prSet phldrT="[Text]" custT="1"/>
      <dgm:spPr/>
      <dgm:t>
        <a:bodyPr/>
        <a:lstStyle/>
        <a:p>
          <a:r>
            <a:rPr lang="en-US" sz="1400" dirty="0">
              <a:latin typeface="Humnst777 BT"/>
            </a:rPr>
            <a:t>Is the amount requested by the applicant within the lender’s preferred </a:t>
          </a:r>
          <a:br>
            <a:rPr lang="en-US" sz="1400" dirty="0">
              <a:latin typeface="Humnst777 BT"/>
            </a:rPr>
          </a:br>
          <a:r>
            <a:rPr lang="en-US" sz="1400" dirty="0">
              <a:latin typeface="Humnst777 BT"/>
            </a:rPr>
            <a:t>lending parameters?</a:t>
          </a:r>
        </a:p>
      </dgm:t>
    </dgm:pt>
    <dgm:pt modelId="{34C5AF1A-6510-4980-87F9-54525C78451C}" type="parTrans" cxnId="{0FFE03F1-68B1-40DC-93AB-7B4353DBD4FB}">
      <dgm:prSet/>
      <dgm:spPr/>
      <dgm:t>
        <a:bodyPr/>
        <a:lstStyle/>
        <a:p>
          <a:endParaRPr lang="en-US"/>
        </a:p>
      </dgm:t>
    </dgm:pt>
    <dgm:pt modelId="{BA32C380-F303-4562-AAEE-3F1DEE46DDFC}" type="sibTrans" cxnId="{0FFE03F1-68B1-40DC-93AB-7B4353DBD4FB}">
      <dgm:prSet/>
      <dgm:spPr/>
      <dgm:t>
        <a:bodyPr/>
        <a:lstStyle/>
        <a:p>
          <a:endParaRPr lang="en-US"/>
        </a:p>
      </dgm:t>
    </dgm:pt>
    <dgm:pt modelId="{7FABB786-672C-41F2-A5D6-5FC270D35704}">
      <dgm:prSet phldrT="[Text]" custT="1"/>
      <dgm:spPr/>
      <dgm:t>
        <a:bodyPr/>
        <a:lstStyle/>
        <a:p>
          <a:r>
            <a:rPr lang="en-US" sz="1400" b="0" i="0" dirty="0">
              <a:solidFill>
                <a:schemeClr val="tx1"/>
              </a:solidFill>
              <a:latin typeface="Humnst777 BT"/>
            </a:rPr>
            <a:t>Does the company have ready access to reputable professional support (CPA, attorney, financial advisor, etc.)?</a:t>
          </a:r>
        </a:p>
      </dgm:t>
    </dgm:pt>
    <dgm:pt modelId="{C9C31ED8-0DC5-4D75-A4B1-941ACE7F73EE}" type="parTrans" cxnId="{70C765A6-C508-495D-AFC5-0CA211D0BF8A}">
      <dgm:prSet/>
      <dgm:spPr/>
      <dgm:t>
        <a:bodyPr/>
        <a:lstStyle/>
        <a:p>
          <a:endParaRPr lang="en-US"/>
        </a:p>
      </dgm:t>
    </dgm:pt>
    <dgm:pt modelId="{2F3BE65B-EC7F-4217-9A0A-E484C91C2449}" type="sibTrans" cxnId="{70C765A6-C508-495D-AFC5-0CA211D0BF8A}">
      <dgm:prSet/>
      <dgm:spPr/>
      <dgm:t>
        <a:bodyPr/>
        <a:lstStyle/>
        <a:p>
          <a:endParaRPr lang="en-US"/>
        </a:p>
      </dgm:t>
    </dgm:pt>
    <dgm:pt modelId="{375BEB0D-50E8-4D93-9703-4352724E0F60}">
      <dgm:prSet phldrT="[Text]"/>
      <dgm:spPr/>
      <dgm:t>
        <a:bodyPr/>
        <a:lstStyle/>
        <a:p>
          <a:endParaRPr lang="en-US" sz="1200" dirty="0"/>
        </a:p>
      </dgm:t>
    </dgm:pt>
    <dgm:pt modelId="{4E774920-5D83-4D68-A4C5-80D4A07D4D31}" type="parTrans" cxnId="{4BF5A226-7393-43ED-A549-961B9B7E0B4E}">
      <dgm:prSet/>
      <dgm:spPr/>
      <dgm:t>
        <a:bodyPr/>
        <a:lstStyle/>
        <a:p>
          <a:endParaRPr lang="en-US"/>
        </a:p>
      </dgm:t>
    </dgm:pt>
    <dgm:pt modelId="{C7FF2CA0-69CA-4975-91EE-A3F4956D68D2}" type="sibTrans" cxnId="{4BF5A226-7393-43ED-A549-961B9B7E0B4E}">
      <dgm:prSet/>
      <dgm:spPr/>
      <dgm:t>
        <a:bodyPr/>
        <a:lstStyle/>
        <a:p>
          <a:endParaRPr lang="en-US"/>
        </a:p>
      </dgm:t>
    </dgm:pt>
    <dgm:pt modelId="{207B9560-19C7-4F66-9563-B99303E772D6}">
      <dgm:prSet phldrT="[Text]" custT="1"/>
      <dgm:spPr/>
      <dgm:t>
        <a:bodyPr/>
        <a:lstStyle/>
        <a:p>
          <a:endParaRPr lang="en-US" sz="1400" dirty="0"/>
        </a:p>
      </dgm:t>
    </dgm:pt>
    <dgm:pt modelId="{FD72936B-E9BB-47A1-9DEF-14EFFDFCDE04}" type="parTrans" cxnId="{32A5DE06-FC8C-433A-ABC1-C7A93FB30BFA}">
      <dgm:prSet/>
      <dgm:spPr/>
      <dgm:t>
        <a:bodyPr/>
        <a:lstStyle/>
        <a:p>
          <a:endParaRPr lang="en-US"/>
        </a:p>
      </dgm:t>
    </dgm:pt>
    <dgm:pt modelId="{54C8A5B2-EFA3-4C2D-8BAB-6856E64B0926}" type="sibTrans" cxnId="{32A5DE06-FC8C-433A-ABC1-C7A93FB30BFA}">
      <dgm:prSet/>
      <dgm:spPr/>
      <dgm:t>
        <a:bodyPr/>
        <a:lstStyle/>
        <a:p>
          <a:endParaRPr lang="en-US"/>
        </a:p>
      </dgm:t>
    </dgm:pt>
    <dgm:pt modelId="{D80B5A7C-251A-468F-9B15-8D5629BA4B34}">
      <dgm:prSet phldrT="[Text]" custT="1"/>
      <dgm:spPr/>
      <dgm:t>
        <a:bodyPr/>
        <a:lstStyle/>
        <a:p>
          <a:r>
            <a:rPr lang="en-US" sz="1400" dirty="0">
              <a:latin typeface="Humnst777 BT"/>
            </a:rPr>
            <a:t>Is the collateral occupied by or used in the business of the borrower?</a:t>
          </a:r>
        </a:p>
      </dgm:t>
    </dgm:pt>
    <dgm:pt modelId="{CF9ADE4C-556D-440A-8FDF-96876B9BE96E}" type="parTrans" cxnId="{C221352E-8FF8-4AA2-AFDB-8A9F2FDA8729}">
      <dgm:prSet/>
      <dgm:spPr/>
      <dgm:t>
        <a:bodyPr/>
        <a:lstStyle/>
        <a:p>
          <a:endParaRPr lang="en-US"/>
        </a:p>
      </dgm:t>
    </dgm:pt>
    <dgm:pt modelId="{28EE2EA1-887F-4138-AEFD-99B6E8808996}" type="sibTrans" cxnId="{C221352E-8FF8-4AA2-AFDB-8A9F2FDA8729}">
      <dgm:prSet/>
      <dgm:spPr/>
      <dgm:t>
        <a:bodyPr/>
        <a:lstStyle/>
        <a:p>
          <a:endParaRPr lang="en-US"/>
        </a:p>
      </dgm:t>
    </dgm:pt>
    <dgm:pt modelId="{357E036A-3C96-428D-90D5-AABFDC422B0E}">
      <dgm:prSet phldrT="[Text]" custT="1"/>
      <dgm:spPr/>
      <dgm:t>
        <a:bodyPr/>
        <a:lstStyle/>
        <a:p>
          <a:r>
            <a:rPr lang="en-US" sz="1400" dirty="0">
              <a:latin typeface="Humnst777 BT"/>
            </a:rPr>
            <a:t>Does/Will the borrower have an established or full relationship with the bank?</a:t>
          </a:r>
          <a:endParaRPr lang="en-US" sz="1400" b="0" i="0" dirty="0">
            <a:solidFill>
              <a:schemeClr val="tx1"/>
            </a:solidFill>
            <a:latin typeface="Humnst777 BT"/>
          </a:endParaRPr>
        </a:p>
      </dgm:t>
    </dgm:pt>
    <dgm:pt modelId="{3EDA03D0-DBB5-4CE5-8DCE-0FED3A5B96F9}" type="parTrans" cxnId="{4C8FDC24-C8DA-496A-8103-02A2388BAAF9}">
      <dgm:prSet/>
      <dgm:spPr/>
      <dgm:t>
        <a:bodyPr/>
        <a:lstStyle/>
        <a:p>
          <a:endParaRPr lang="en-US"/>
        </a:p>
      </dgm:t>
    </dgm:pt>
    <dgm:pt modelId="{56CD92DF-2931-49F5-9E1C-5853C94A2398}" type="sibTrans" cxnId="{4C8FDC24-C8DA-496A-8103-02A2388BAAF9}">
      <dgm:prSet/>
      <dgm:spPr/>
      <dgm:t>
        <a:bodyPr/>
        <a:lstStyle/>
        <a:p>
          <a:endParaRPr lang="en-US"/>
        </a:p>
      </dgm:t>
    </dgm:pt>
    <dgm:pt modelId="{5235261C-1417-484E-9A1C-4426A2B85897}" type="pres">
      <dgm:prSet presAssocID="{0167A29C-17E0-4F73-A9BD-DBE5C2E40C0E}" presName="linearFlow" presStyleCnt="0">
        <dgm:presLayoutVars>
          <dgm:dir/>
          <dgm:animLvl val="lvl"/>
          <dgm:resizeHandles val="exact"/>
        </dgm:presLayoutVars>
      </dgm:prSet>
      <dgm:spPr/>
    </dgm:pt>
    <dgm:pt modelId="{00855FCD-E67F-47D0-BD4B-6225AAFD998A}" type="pres">
      <dgm:prSet presAssocID="{FF7BD9A9-D232-4A5D-B5C7-D878A033E665}" presName="composite" presStyleCnt="0"/>
      <dgm:spPr/>
    </dgm:pt>
    <dgm:pt modelId="{7BC83AAB-2021-4F74-A695-9C42E4E0F242}" type="pres">
      <dgm:prSet presAssocID="{FF7BD9A9-D232-4A5D-B5C7-D878A033E665}" presName="parentText" presStyleLbl="alignNode1" presStyleIdx="0" presStyleCnt="3">
        <dgm:presLayoutVars>
          <dgm:chMax val="1"/>
          <dgm:bulletEnabled val="1"/>
        </dgm:presLayoutVars>
      </dgm:prSet>
      <dgm:spPr/>
    </dgm:pt>
    <dgm:pt modelId="{1B66243F-045C-42F9-BF19-180C1996E39B}" type="pres">
      <dgm:prSet presAssocID="{FF7BD9A9-D232-4A5D-B5C7-D878A033E665}" presName="descendantText" presStyleLbl="alignAcc1" presStyleIdx="0" presStyleCnt="3">
        <dgm:presLayoutVars>
          <dgm:bulletEnabled val="1"/>
        </dgm:presLayoutVars>
      </dgm:prSet>
      <dgm:spPr/>
    </dgm:pt>
    <dgm:pt modelId="{526C901B-11F8-4C6A-922F-7C4AE2FCF3FC}" type="pres">
      <dgm:prSet presAssocID="{58D0FB67-38DB-410D-B2CB-0794323E17FF}" presName="sp" presStyleCnt="0"/>
      <dgm:spPr/>
    </dgm:pt>
    <dgm:pt modelId="{915E46A2-F3A1-42F9-BBC4-3060FF6C7B89}" type="pres">
      <dgm:prSet presAssocID="{6FCCFBF1-7586-46AB-9D11-A4F393C9DF13}" presName="composite" presStyleCnt="0"/>
      <dgm:spPr/>
    </dgm:pt>
    <dgm:pt modelId="{4E20991A-D1F9-4FF8-9926-89EEC0F65EA0}" type="pres">
      <dgm:prSet presAssocID="{6FCCFBF1-7586-46AB-9D11-A4F393C9DF13}" presName="parentText" presStyleLbl="alignNode1" presStyleIdx="1" presStyleCnt="3">
        <dgm:presLayoutVars>
          <dgm:chMax val="1"/>
          <dgm:bulletEnabled val="1"/>
        </dgm:presLayoutVars>
      </dgm:prSet>
      <dgm:spPr/>
    </dgm:pt>
    <dgm:pt modelId="{743EFECE-6D2F-416A-96EC-07BF847783BC}" type="pres">
      <dgm:prSet presAssocID="{6FCCFBF1-7586-46AB-9D11-A4F393C9DF13}" presName="descendantText" presStyleLbl="alignAcc1" presStyleIdx="1" presStyleCnt="3">
        <dgm:presLayoutVars>
          <dgm:bulletEnabled val="1"/>
        </dgm:presLayoutVars>
      </dgm:prSet>
      <dgm:spPr/>
    </dgm:pt>
    <dgm:pt modelId="{7492ACFC-9B6C-4A41-A25F-F7386EDC2FF8}" type="pres">
      <dgm:prSet presAssocID="{B983606D-958F-4CB5-917C-88275432D44F}" presName="sp" presStyleCnt="0"/>
      <dgm:spPr/>
    </dgm:pt>
    <dgm:pt modelId="{C9968DAF-FB94-427D-935C-DB18785434D5}" type="pres">
      <dgm:prSet presAssocID="{12A837D8-2824-4A99-8234-230077549ACD}" presName="composite" presStyleCnt="0"/>
      <dgm:spPr/>
    </dgm:pt>
    <dgm:pt modelId="{F7F92176-A3AC-4BE8-B4CE-CF98F3A1AA7D}" type="pres">
      <dgm:prSet presAssocID="{12A837D8-2824-4A99-8234-230077549ACD}" presName="parentText" presStyleLbl="alignNode1" presStyleIdx="2" presStyleCnt="3">
        <dgm:presLayoutVars>
          <dgm:chMax val="1"/>
          <dgm:bulletEnabled val="1"/>
        </dgm:presLayoutVars>
      </dgm:prSet>
      <dgm:spPr/>
    </dgm:pt>
    <dgm:pt modelId="{3A88D80B-8B34-4DBC-BD2F-75786C5B9B33}" type="pres">
      <dgm:prSet presAssocID="{12A837D8-2824-4A99-8234-230077549ACD}" presName="descendantText" presStyleLbl="alignAcc1" presStyleIdx="2" presStyleCnt="3" custScaleY="107891">
        <dgm:presLayoutVars>
          <dgm:bulletEnabled val="1"/>
        </dgm:presLayoutVars>
      </dgm:prSet>
      <dgm:spPr/>
    </dgm:pt>
  </dgm:ptLst>
  <dgm:cxnLst>
    <dgm:cxn modelId="{32A5DE06-FC8C-433A-ABC1-C7A93FB30BFA}" srcId="{12A837D8-2824-4A99-8234-230077549ACD}" destId="{207B9560-19C7-4F66-9563-B99303E772D6}" srcOrd="0" destOrd="0" parTransId="{FD72936B-E9BB-47A1-9DEF-14EFFDFCDE04}" sibTransId="{54C8A5B2-EFA3-4C2D-8BAB-6856E64B0926}"/>
    <dgm:cxn modelId="{3647C508-88E1-4806-96E3-FB51A55D82D6}" type="presOf" srcId="{6FCCFBF1-7586-46AB-9D11-A4F393C9DF13}" destId="{4E20991A-D1F9-4FF8-9926-89EEC0F65EA0}" srcOrd="0" destOrd="0" presId="urn:microsoft.com/office/officeart/2005/8/layout/chevron2"/>
    <dgm:cxn modelId="{FA8DC809-FB60-46BD-B70F-430DA08D31F5}" type="presOf" srcId="{E4E50A35-EA09-4D96-97AB-2C2A1D27A2B4}" destId="{743EFECE-6D2F-416A-96EC-07BF847783BC}" srcOrd="0" destOrd="0" presId="urn:microsoft.com/office/officeart/2005/8/layout/chevron2"/>
    <dgm:cxn modelId="{052C460E-B517-40EA-9E91-9F3D038B8B16}" type="presOf" srcId="{95CB3708-01C2-4567-9B20-8C4985646381}" destId="{1B66243F-045C-42F9-BF19-180C1996E39B}" srcOrd="0" destOrd="0" presId="urn:microsoft.com/office/officeart/2005/8/layout/chevron2"/>
    <dgm:cxn modelId="{4C8FDC24-C8DA-496A-8103-02A2388BAAF9}" srcId="{12A837D8-2824-4A99-8234-230077549ACD}" destId="{357E036A-3C96-428D-90D5-AABFDC422B0E}" srcOrd="3" destOrd="0" parTransId="{3EDA03D0-DBB5-4CE5-8DCE-0FED3A5B96F9}" sibTransId="{56CD92DF-2931-49F5-9E1C-5853C94A2398}"/>
    <dgm:cxn modelId="{4BF5A226-7393-43ED-A549-961B9B7E0B4E}" srcId="{12A837D8-2824-4A99-8234-230077549ACD}" destId="{375BEB0D-50E8-4D93-9703-4352724E0F60}" srcOrd="4" destOrd="0" parTransId="{4E774920-5D83-4D68-A4C5-80D4A07D4D31}" sibTransId="{C7FF2CA0-69CA-4975-91EE-A3F4956D68D2}"/>
    <dgm:cxn modelId="{A5607B2A-EA3E-4CFB-8D86-C8879F4A696A}" type="presOf" srcId="{375BEB0D-50E8-4D93-9703-4352724E0F60}" destId="{3A88D80B-8B34-4DBC-BD2F-75786C5B9B33}" srcOrd="0" destOrd="4" presId="urn:microsoft.com/office/officeart/2005/8/layout/chevron2"/>
    <dgm:cxn modelId="{C221352E-8FF8-4AA2-AFDB-8A9F2FDA8729}" srcId="{6FCCFBF1-7586-46AB-9D11-A4F393C9DF13}" destId="{D80B5A7C-251A-468F-9B15-8D5629BA4B34}" srcOrd="1" destOrd="0" parTransId="{CF9ADE4C-556D-440A-8FDF-96876B9BE96E}" sibTransId="{28EE2EA1-887F-4138-AEFD-99B6E8808996}"/>
    <dgm:cxn modelId="{74EE6833-3C97-4D64-87DD-14E58F0C7805}" srcId="{FF7BD9A9-D232-4A5D-B5C7-D878A033E665}" destId="{08E105C8-F5DF-4AB1-B899-6B9DAFB2B2AB}" srcOrd="1" destOrd="0" parTransId="{68DA5C49-340E-4974-A898-86849220DBB8}" sibTransId="{3D4F2C5E-4D50-429B-A890-9C194B53E087}"/>
    <dgm:cxn modelId="{8792793A-8BA9-4897-AE6D-BED911E9D2F3}" type="presOf" srcId="{7FABB786-672C-41F2-A5D6-5FC270D35704}" destId="{3A88D80B-8B34-4DBC-BD2F-75786C5B9B33}" srcOrd="0" destOrd="2" presId="urn:microsoft.com/office/officeart/2005/8/layout/chevron2"/>
    <dgm:cxn modelId="{C6DC8562-7F5D-415B-914D-2B5F02E29732}" type="presOf" srcId="{D80B5A7C-251A-468F-9B15-8D5629BA4B34}" destId="{743EFECE-6D2F-416A-96EC-07BF847783BC}" srcOrd="0" destOrd="1" presId="urn:microsoft.com/office/officeart/2005/8/layout/chevron2"/>
    <dgm:cxn modelId="{D4FE2963-A2BF-43AE-8E0D-33B2A7FF2677}" type="presOf" srcId="{207B9560-19C7-4F66-9563-B99303E772D6}" destId="{3A88D80B-8B34-4DBC-BD2F-75786C5B9B33}" srcOrd="0" destOrd="0" presId="urn:microsoft.com/office/officeart/2005/8/layout/chevron2"/>
    <dgm:cxn modelId="{BE587443-BB4C-4E3D-8D28-D504A570CF2A}" type="presOf" srcId="{12A837D8-2824-4A99-8234-230077549ACD}" destId="{F7F92176-A3AC-4BE8-B4CE-CF98F3A1AA7D}" srcOrd="0" destOrd="0" presId="urn:microsoft.com/office/officeart/2005/8/layout/chevron2"/>
    <dgm:cxn modelId="{2AA44D4A-E3DE-449F-9B30-4364FE4AE6B4}" srcId="{0167A29C-17E0-4F73-A9BD-DBE5C2E40C0E}" destId="{FF7BD9A9-D232-4A5D-B5C7-D878A033E665}" srcOrd="0" destOrd="0" parTransId="{6D7A6633-323C-4358-A5CE-91350C7C11A5}" sibTransId="{58D0FB67-38DB-410D-B2CB-0794323E17FF}"/>
    <dgm:cxn modelId="{2182E58B-3171-4562-BDB7-3EA5EC7AA943}" srcId="{FF7BD9A9-D232-4A5D-B5C7-D878A033E665}" destId="{95CB3708-01C2-4567-9B20-8C4985646381}" srcOrd="0" destOrd="0" parTransId="{6F0A705B-AFEA-4F9B-860C-C24D9D34923B}" sibTransId="{CB59B6C6-3E98-43C2-A7F4-86D66C174236}"/>
    <dgm:cxn modelId="{70C765A6-C508-495D-AFC5-0CA211D0BF8A}" srcId="{12A837D8-2824-4A99-8234-230077549ACD}" destId="{7FABB786-672C-41F2-A5D6-5FC270D35704}" srcOrd="2" destOrd="0" parTransId="{C9C31ED8-0DC5-4D75-A4B1-941ACE7F73EE}" sibTransId="{2F3BE65B-EC7F-4217-9A0A-E484C91C2449}"/>
    <dgm:cxn modelId="{4A3D2FC0-9BCB-409A-8D2F-BBB64A448B85}" srcId="{0167A29C-17E0-4F73-A9BD-DBE5C2E40C0E}" destId="{12A837D8-2824-4A99-8234-230077549ACD}" srcOrd="2" destOrd="0" parTransId="{02CB0B03-F08C-4ED7-BD86-B43A297D827C}" sibTransId="{F2B8549F-FE2D-4766-8798-8876B4E939B8}"/>
    <dgm:cxn modelId="{F6732ACD-F4E4-47F7-8434-0FFE3A499341}" type="presOf" srcId="{357E036A-3C96-428D-90D5-AABFDC422B0E}" destId="{3A88D80B-8B34-4DBC-BD2F-75786C5B9B33}" srcOrd="0" destOrd="3" presId="urn:microsoft.com/office/officeart/2005/8/layout/chevron2"/>
    <dgm:cxn modelId="{A82671D8-9D68-4BF8-B1B8-4EBD6CF8DB77}" type="presOf" srcId="{08E105C8-F5DF-4AB1-B899-6B9DAFB2B2AB}" destId="{1B66243F-045C-42F9-BF19-180C1996E39B}" srcOrd="0" destOrd="1" presId="urn:microsoft.com/office/officeart/2005/8/layout/chevron2"/>
    <dgm:cxn modelId="{52E151DB-C19F-41BE-BBCB-1D85EC3DBDC3}" type="presOf" srcId="{0167A29C-17E0-4F73-A9BD-DBE5C2E40C0E}" destId="{5235261C-1417-484E-9A1C-4426A2B85897}" srcOrd="0" destOrd="0" presId="urn:microsoft.com/office/officeart/2005/8/layout/chevron2"/>
    <dgm:cxn modelId="{0A721BDF-1F5C-4E1F-A3AC-B9724224C007}" srcId="{6FCCFBF1-7586-46AB-9D11-A4F393C9DF13}" destId="{E4E50A35-EA09-4D96-97AB-2C2A1D27A2B4}" srcOrd="0" destOrd="0" parTransId="{9689C691-167F-42FA-9A1D-8640614FA933}" sibTransId="{BB8EA157-64DE-4AF6-9814-9B0CDA2DB6F3}"/>
    <dgm:cxn modelId="{0FFE03F1-68B1-40DC-93AB-7B4353DBD4FB}" srcId="{12A837D8-2824-4A99-8234-230077549ACD}" destId="{D95DCDEA-4FCA-43A6-899E-031957956FD9}" srcOrd="1" destOrd="0" parTransId="{34C5AF1A-6510-4980-87F9-54525C78451C}" sibTransId="{BA32C380-F303-4562-AAEE-3F1DEE46DDFC}"/>
    <dgm:cxn modelId="{506463F1-0EA4-4325-B000-00D4F5C05C20}" srcId="{0167A29C-17E0-4F73-A9BD-DBE5C2E40C0E}" destId="{6FCCFBF1-7586-46AB-9D11-A4F393C9DF13}" srcOrd="1" destOrd="0" parTransId="{D029FAC4-C0B9-429E-8297-6B365A4CCB22}" sibTransId="{B983606D-958F-4CB5-917C-88275432D44F}"/>
    <dgm:cxn modelId="{B379F8F3-D66C-4B71-A3FB-8C284E62BB47}" type="presOf" srcId="{D95DCDEA-4FCA-43A6-899E-031957956FD9}" destId="{3A88D80B-8B34-4DBC-BD2F-75786C5B9B33}" srcOrd="0" destOrd="1" presId="urn:microsoft.com/office/officeart/2005/8/layout/chevron2"/>
    <dgm:cxn modelId="{2EEE9FF5-8697-4E15-98CC-2A92759CC7A0}" type="presOf" srcId="{FF7BD9A9-D232-4A5D-B5C7-D878A033E665}" destId="{7BC83AAB-2021-4F74-A695-9C42E4E0F242}" srcOrd="0" destOrd="0" presId="urn:microsoft.com/office/officeart/2005/8/layout/chevron2"/>
    <dgm:cxn modelId="{4952579B-554F-4D58-8097-9F5CCCAADA83}" type="presParOf" srcId="{5235261C-1417-484E-9A1C-4426A2B85897}" destId="{00855FCD-E67F-47D0-BD4B-6225AAFD998A}" srcOrd="0" destOrd="0" presId="urn:microsoft.com/office/officeart/2005/8/layout/chevron2"/>
    <dgm:cxn modelId="{885A2997-814B-46BC-9A17-3BC7C11A736F}" type="presParOf" srcId="{00855FCD-E67F-47D0-BD4B-6225AAFD998A}" destId="{7BC83AAB-2021-4F74-A695-9C42E4E0F242}" srcOrd="0" destOrd="0" presId="urn:microsoft.com/office/officeart/2005/8/layout/chevron2"/>
    <dgm:cxn modelId="{C012AC3D-A96A-4416-A0CA-D7A2350DEBC1}" type="presParOf" srcId="{00855FCD-E67F-47D0-BD4B-6225AAFD998A}" destId="{1B66243F-045C-42F9-BF19-180C1996E39B}" srcOrd="1" destOrd="0" presId="urn:microsoft.com/office/officeart/2005/8/layout/chevron2"/>
    <dgm:cxn modelId="{FB3191FA-F386-4139-BD90-6267861A558F}" type="presParOf" srcId="{5235261C-1417-484E-9A1C-4426A2B85897}" destId="{526C901B-11F8-4C6A-922F-7C4AE2FCF3FC}" srcOrd="1" destOrd="0" presId="urn:microsoft.com/office/officeart/2005/8/layout/chevron2"/>
    <dgm:cxn modelId="{A739BF5C-DCAC-4DE4-BBC9-ADAD1218A37B}" type="presParOf" srcId="{5235261C-1417-484E-9A1C-4426A2B85897}" destId="{915E46A2-F3A1-42F9-BBC4-3060FF6C7B89}" srcOrd="2" destOrd="0" presId="urn:microsoft.com/office/officeart/2005/8/layout/chevron2"/>
    <dgm:cxn modelId="{5968B7AD-EA1B-4BB0-8742-E5C8A159938C}" type="presParOf" srcId="{915E46A2-F3A1-42F9-BBC4-3060FF6C7B89}" destId="{4E20991A-D1F9-4FF8-9926-89EEC0F65EA0}" srcOrd="0" destOrd="0" presId="urn:microsoft.com/office/officeart/2005/8/layout/chevron2"/>
    <dgm:cxn modelId="{A58A78A6-AA06-4D48-9150-7FFB5E22C77A}" type="presParOf" srcId="{915E46A2-F3A1-42F9-BBC4-3060FF6C7B89}" destId="{743EFECE-6D2F-416A-96EC-07BF847783BC}" srcOrd="1" destOrd="0" presId="urn:microsoft.com/office/officeart/2005/8/layout/chevron2"/>
    <dgm:cxn modelId="{6455ED88-2F26-4A00-A876-7CE1F83AF216}" type="presParOf" srcId="{5235261C-1417-484E-9A1C-4426A2B85897}" destId="{7492ACFC-9B6C-4A41-A25F-F7386EDC2FF8}" srcOrd="3" destOrd="0" presId="urn:microsoft.com/office/officeart/2005/8/layout/chevron2"/>
    <dgm:cxn modelId="{D7734164-D16F-4E15-BD2E-C7DC8CD49F13}" type="presParOf" srcId="{5235261C-1417-484E-9A1C-4426A2B85897}" destId="{C9968DAF-FB94-427D-935C-DB18785434D5}" srcOrd="4" destOrd="0" presId="urn:microsoft.com/office/officeart/2005/8/layout/chevron2"/>
    <dgm:cxn modelId="{28229D3D-F968-42CD-9463-B7E13453B33D}" type="presParOf" srcId="{C9968DAF-FB94-427D-935C-DB18785434D5}" destId="{F7F92176-A3AC-4BE8-B4CE-CF98F3A1AA7D}" srcOrd="0" destOrd="0" presId="urn:microsoft.com/office/officeart/2005/8/layout/chevron2"/>
    <dgm:cxn modelId="{68AB5AC9-E50B-4D71-9F45-03CC897777AF}" type="presParOf" srcId="{C9968DAF-FB94-427D-935C-DB18785434D5}" destId="{3A88D80B-8B34-4DBC-BD2F-75786C5B9B33}"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350130-E3D6-45B8-9EF9-2003C02BF25C}">
      <dsp:nvSpPr>
        <dsp:cNvPr id="0" name=""/>
        <dsp:cNvSpPr/>
      </dsp:nvSpPr>
      <dsp:spPr>
        <a:xfrm>
          <a:off x="2020831" y="660882"/>
          <a:ext cx="4416536" cy="4416536"/>
        </a:xfrm>
        <a:prstGeom prst="blockArc">
          <a:avLst>
            <a:gd name="adj1" fmla="val 9000000"/>
            <a:gd name="adj2" fmla="val 16200000"/>
            <a:gd name="adj3" fmla="val 463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35E90B3-02C8-4384-AD70-4AE3A4AE87A8}">
      <dsp:nvSpPr>
        <dsp:cNvPr id="0" name=""/>
        <dsp:cNvSpPr/>
      </dsp:nvSpPr>
      <dsp:spPr>
        <a:xfrm>
          <a:off x="2020831" y="660882"/>
          <a:ext cx="4416536" cy="4416536"/>
        </a:xfrm>
        <a:prstGeom prst="blockArc">
          <a:avLst>
            <a:gd name="adj1" fmla="val 1800000"/>
            <a:gd name="adj2" fmla="val 9000000"/>
            <a:gd name="adj3" fmla="val 463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0A3503E-1B50-4EEB-B0E3-B7A368FC9778}">
      <dsp:nvSpPr>
        <dsp:cNvPr id="0" name=""/>
        <dsp:cNvSpPr/>
      </dsp:nvSpPr>
      <dsp:spPr>
        <a:xfrm>
          <a:off x="2020831" y="660882"/>
          <a:ext cx="4416536" cy="4416536"/>
        </a:xfrm>
        <a:prstGeom prst="blockArc">
          <a:avLst>
            <a:gd name="adj1" fmla="val 16200000"/>
            <a:gd name="adj2" fmla="val 1800000"/>
            <a:gd name="adj3" fmla="val 463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7BABCAF-6470-4249-846F-A9C65E4627CE}">
      <dsp:nvSpPr>
        <dsp:cNvPr id="0" name=""/>
        <dsp:cNvSpPr/>
      </dsp:nvSpPr>
      <dsp:spPr>
        <a:xfrm>
          <a:off x="3213124" y="1853175"/>
          <a:ext cx="2031950" cy="2031950"/>
        </a:xfrm>
        <a:prstGeom prst="ellipse">
          <a:avLst/>
        </a:prstGeom>
        <a:solidFill>
          <a:srgbClr val="9B2D2A"/>
        </a:solidFill>
        <a:ln w="25400" cap="flat" cmpd="sng" algn="ctr">
          <a:solidFill>
            <a:schemeClr val="lt1">
              <a:hueOff val="0"/>
              <a:satOff val="0"/>
              <a:lumOff val="0"/>
              <a:alphaOff val="0"/>
            </a:schemeClr>
          </a:solidFill>
          <a:prstDash val="solid"/>
        </a:ln>
        <a:effectLst>
          <a:glow rad="228600">
            <a:schemeClr val="accent2">
              <a:satMod val="175000"/>
              <a:alpha val="40000"/>
            </a:schemeClr>
          </a:glow>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en-US" sz="2700" kern="1200" dirty="0">
              <a:latin typeface="Humnst777 BT"/>
            </a:rPr>
            <a:t>Bank Financing</a:t>
          </a:r>
        </a:p>
      </dsp:txBody>
      <dsp:txXfrm>
        <a:off x="3510696" y="2150747"/>
        <a:ext cx="1436806" cy="1436806"/>
      </dsp:txXfrm>
    </dsp:sp>
    <dsp:sp modelId="{C6015141-BD2F-4CCC-B7C7-9A110C46CEF0}">
      <dsp:nvSpPr>
        <dsp:cNvPr id="0" name=""/>
        <dsp:cNvSpPr/>
      </dsp:nvSpPr>
      <dsp:spPr>
        <a:xfrm>
          <a:off x="3517917" y="905"/>
          <a:ext cx="1422365" cy="142236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dirty="0">
              <a:latin typeface="Humnst777 BT"/>
            </a:rPr>
            <a:t>Line of Credit</a:t>
          </a:r>
        </a:p>
      </dsp:txBody>
      <dsp:txXfrm>
        <a:off x="3726218" y="209206"/>
        <a:ext cx="1005763" cy="1005763"/>
      </dsp:txXfrm>
    </dsp:sp>
    <dsp:sp modelId="{45EACB6A-5054-4F4A-969E-27CEB45B67EE}">
      <dsp:nvSpPr>
        <dsp:cNvPr id="0" name=""/>
        <dsp:cNvSpPr/>
      </dsp:nvSpPr>
      <dsp:spPr>
        <a:xfrm>
          <a:off x="5385988" y="3236500"/>
          <a:ext cx="1422365" cy="142236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dirty="0">
              <a:latin typeface="Humnst777 BT"/>
            </a:rPr>
            <a:t>Term Debt</a:t>
          </a:r>
        </a:p>
      </dsp:txBody>
      <dsp:txXfrm>
        <a:off x="5594289" y="3444801"/>
        <a:ext cx="1005763" cy="1005763"/>
      </dsp:txXfrm>
    </dsp:sp>
    <dsp:sp modelId="{0877DE5D-F3FD-4B50-AF68-B155E6E90C5A}">
      <dsp:nvSpPr>
        <dsp:cNvPr id="0" name=""/>
        <dsp:cNvSpPr/>
      </dsp:nvSpPr>
      <dsp:spPr>
        <a:xfrm>
          <a:off x="1649845" y="3236500"/>
          <a:ext cx="1422365" cy="142236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dirty="0">
              <a:latin typeface="Humnst777 BT"/>
            </a:rPr>
            <a:t>Leasing</a:t>
          </a:r>
        </a:p>
      </dsp:txBody>
      <dsp:txXfrm>
        <a:off x="1858146" y="3444801"/>
        <a:ext cx="1005763" cy="10057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92C696-3728-49DE-BFFF-9BBCAF7F63CD}">
      <dsp:nvSpPr>
        <dsp:cNvPr id="0" name=""/>
        <dsp:cNvSpPr/>
      </dsp:nvSpPr>
      <dsp:spPr>
        <a:xfrm>
          <a:off x="1354473" y="1384"/>
          <a:ext cx="5673052" cy="105482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Humnst777 BT"/>
            </a:rPr>
            <a:t>Line of Credit</a:t>
          </a:r>
        </a:p>
      </dsp:txBody>
      <dsp:txXfrm>
        <a:off x="1385368" y="32279"/>
        <a:ext cx="5611262" cy="993039"/>
      </dsp:txXfrm>
    </dsp:sp>
    <dsp:sp modelId="{59AEE1EB-AA7D-4EEE-A7FE-FF77E7C0D216}">
      <dsp:nvSpPr>
        <dsp:cNvPr id="0" name=""/>
        <dsp:cNvSpPr/>
      </dsp:nvSpPr>
      <dsp:spPr>
        <a:xfrm rot="5400000">
          <a:off x="4098187" y="1149027"/>
          <a:ext cx="185625" cy="185625"/>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5AA8C45-D0E9-4297-BADC-15336DA74E9D}">
      <dsp:nvSpPr>
        <dsp:cNvPr id="0" name=""/>
        <dsp:cNvSpPr/>
      </dsp:nvSpPr>
      <dsp:spPr>
        <a:xfrm>
          <a:off x="1354473" y="1427465"/>
          <a:ext cx="5673052" cy="988842"/>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Humnst777 BT"/>
              <a:cs typeface="Arial"/>
            </a:rPr>
            <a:t>• F</a:t>
          </a:r>
          <a:r>
            <a:rPr lang="en-US" sz="1600" b="1" kern="1200" dirty="0">
              <a:latin typeface="Humnst777 BT"/>
            </a:rPr>
            <a:t>acility available as needed over </a:t>
          </a:r>
          <a:br>
            <a:rPr lang="en-US" sz="1600" b="1" kern="1200" dirty="0">
              <a:latin typeface="Humnst777 BT"/>
            </a:rPr>
          </a:br>
          <a:r>
            <a:rPr lang="en-US" sz="1600" b="1" kern="1200" dirty="0">
              <a:latin typeface="Humnst777 BT"/>
            </a:rPr>
            <a:t>the term of the agreement</a:t>
          </a:r>
        </a:p>
      </dsp:txBody>
      <dsp:txXfrm>
        <a:off x="1383435" y="1456427"/>
        <a:ext cx="5615128" cy="930918"/>
      </dsp:txXfrm>
    </dsp:sp>
    <dsp:sp modelId="{FD3F1F90-66A2-4637-B1FB-A512C09870AB}">
      <dsp:nvSpPr>
        <dsp:cNvPr id="0" name=""/>
        <dsp:cNvSpPr/>
      </dsp:nvSpPr>
      <dsp:spPr>
        <a:xfrm rot="5400000">
          <a:off x="4116677" y="2490630"/>
          <a:ext cx="148645" cy="185625"/>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6D8605D-47F9-41A9-B1E3-D7D136053580}">
      <dsp:nvSpPr>
        <dsp:cNvPr id="0" name=""/>
        <dsp:cNvSpPr/>
      </dsp:nvSpPr>
      <dsp:spPr>
        <a:xfrm>
          <a:off x="1354473" y="2750578"/>
          <a:ext cx="5673052" cy="886313"/>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ts val="0"/>
            </a:spcAft>
            <a:buNone/>
          </a:pPr>
          <a:r>
            <a:rPr lang="en-US" sz="1600" b="1" kern="1200" dirty="0">
              <a:latin typeface="Humnst777 BT"/>
              <a:cs typeface="Arial"/>
            </a:rPr>
            <a:t>• </a:t>
          </a:r>
          <a:r>
            <a:rPr lang="en-US" sz="1600" b="1" kern="1200" dirty="0">
              <a:latin typeface="Humnst777 BT"/>
            </a:rPr>
            <a:t>Often variable rates charged</a:t>
          </a:r>
        </a:p>
        <a:p>
          <a:pPr marL="0" lvl="0" indent="0" algn="ctr" defTabSz="711200">
            <a:lnSpc>
              <a:spcPct val="90000"/>
            </a:lnSpc>
            <a:spcBef>
              <a:spcPct val="0"/>
            </a:spcBef>
            <a:spcAft>
              <a:spcPts val="0"/>
            </a:spcAft>
            <a:buNone/>
          </a:pPr>
          <a:r>
            <a:rPr lang="en-US" sz="1600" b="1" kern="1200" dirty="0">
              <a:latin typeface="Humnst777 BT"/>
              <a:cs typeface="Arial"/>
            </a:rPr>
            <a:t>• Repayment is interest only or interest plus pri</a:t>
          </a:r>
          <a:r>
            <a:rPr lang="en-US" sz="1600" b="1" kern="1200" dirty="0">
              <a:latin typeface="Humnst777 BT"/>
            </a:rPr>
            <a:t>ncipal</a:t>
          </a:r>
        </a:p>
      </dsp:txBody>
      <dsp:txXfrm>
        <a:off x="1380432" y="2776537"/>
        <a:ext cx="5621134" cy="834395"/>
      </dsp:txXfrm>
    </dsp:sp>
    <dsp:sp modelId="{BDDB5529-E420-41F7-9633-6CDB397F7B3D}">
      <dsp:nvSpPr>
        <dsp:cNvPr id="0" name=""/>
        <dsp:cNvSpPr/>
      </dsp:nvSpPr>
      <dsp:spPr>
        <a:xfrm rot="5400000">
          <a:off x="4079004" y="3748887"/>
          <a:ext cx="223990" cy="185625"/>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4BC49E1-66DA-4CB3-807C-28E3E8192164}">
      <dsp:nvSpPr>
        <dsp:cNvPr id="0" name=""/>
        <dsp:cNvSpPr/>
      </dsp:nvSpPr>
      <dsp:spPr>
        <a:xfrm>
          <a:off x="1354473" y="4046507"/>
          <a:ext cx="5673052" cy="1058892"/>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Arial"/>
              <a:cs typeface="Arial"/>
            </a:rPr>
            <a:t>• </a:t>
          </a:r>
          <a:r>
            <a:rPr lang="en-US" sz="1600" b="1" kern="1200" dirty="0">
              <a:latin typeface="Humnst777 BT"/>
            </a:rPr>
            <a:t>Frequently used to fund short-term working </a:t>
          </a:r>
          <a:br>
            <a:rPr lang="en-US" sz="1600" b="1" kern="1200" dirty="0">
              <a:latin typeface="Humnst777 BT"/>
            </a:rPr>
          </a:br>
          <a:r>
            <a:rPr lang="en-US" sz="1600" b="1" kern="1200" dirty="0">
              <a:latin typeface="Humnst777 BT"/>
            </a:rPr>
            <a:t>capital needs and unexpected expenditures </a:t>
          </a:r>
          <a:endParaRPr lang="en-US" sz="1400" b="1" kern="1200" dirty="0">
            <a:latin typeface="Humnst777 BT"/>
          </a:endParaRPr>
        </a:p>
      </dsp:txBody>
      <dsp:txXfrm>
        <a:off x="1385487" y="4077521"/>
        <a:ext cx="5611024" cy="9968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92C696-3728-49DE-BFFF-9BBCAF7F63CD}">
      <dsp:nvSpPr>
        <dsp:cNvPr id="0" name=""/>
        <dsp:cNvSpPr/>
      </dsp:nvSpPr>
      <dsp:spPr>
        <a:xfrm>
          <a:off x="1354473" y="1384"/>
          <a:ext cx="5673052" cy="105482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Humnst777 BT"/>
            </a:rPr>
            <a:t>Term-Debt</a:t>
          </a:r>
        </a:p>
      </dsp:txBody>
      <dsp:txXfrm>
        <a:off x="1385368" y="32279"/>
        <a:ext cx="5611262" cy="993039"/>
      </dsp:txXfrm>
    </dsp:sp>
    <dsp:sp modelId="{59AEE1EB-AA7D-4EEE-A7FE-FF77E7C0D216}">
      <dsp:nvSpPr>
        <dsp:cNvPr id="0" name=""/>
        <dsp:cNvSpPr/>
      </dsp:nvSpPr>
      <dsp:spPr>
        <a:xfrm rot="5400000">
          <a:off x="4098187" y="1149027"/>
          <a:ext cx="185625" cy="185625"/>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5AA8C45-D0E9-4297-BADC-15336DA74E9D}">
      <dsp:nvSpPr>
        <dsp:cNvPr id="0" name=""/>
        <dsp:cNvSpPr/>
      </dsp:nvSpPr>
      <dsp:spPr>
        <a:xfrm>
          <a:off x="1354473" y="1427465"/>
          <a:ext cx="5673052" cy="988842"/>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Humnst777 BT"/>
              <a:cs typeface="Arial"/>
            </a:rPr>
            <a:t>• </a:t>
          </a:r>
          <a:r>
            <a:rPr lang="en-US" sz="1600" b="1" kern="1200" dirty="0">
              <a:latin typeface="Humnst777 BT"/>
            </a:rPr>
            <a:t>Loan for a fixed amount with </a:t>
          </a:r>
          <a:br>
            <a:rPr lang="en-US" sz="1600" b="1" kern="1200" dirty="0">
              <a:latin typeface="Humnst777 BT"/>
            </a:rPr>
          </a:br>
          <a:r>
            <a:rPr lang="en-US" sz="1600" b="1" kern="1200" dirty="0">
              <a:latin typeface="Humnst777 BT"/>
            </a:rPr>
            <a:t>specific repayment terms</a:t>
          </a:r>
          <a:endParaRPr lang="en-US" sz="3200" b="1" kern="1200" dirty="0">
            <a:latin typeface="Humnst777 BT"/>
          </a:endParaRPr>
        </a:p>
      </dsp:txBody>
      <dsp:txXfrm>
        <a:off x="1383435" y="1456427"/>
        <a:ext cx="5615128" cy="930918"/>
      </dsp:txXfrm>
    </dsp:sp>
    <dsp:sp modelId="{FD3F1F90-66A2-4637-B1FB-A512C09870AB}">
      <dsp:nvSpPr>
        <dsp:cNvPr id="0" name=""/>
        <dsp:cNvSpPr/>
      </dsp:nvSpPr>
      <dsp:spPr>
        <a:xfrm rot="5400000">
          <a:off x="4116677" y="2490630"/>
          <a:ext cx="148645" cy="185625"/>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6D8605D-47F9-41A9-B1E3-D7D136053580}">
      <dsp:nvSpPr>
        <dsp:cNvPr id="0" name=""/>
        <dsp:cNvSpPr/>
      </dsp:nvSpPr>
      <dsp:spPr>
        <a:xfrm>
          <a:off x="1354473" y="2750578"/>
          <a:ext cx="5673052" cy="886313"/>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ts val="0"/>
            </a:spcAft>
            <a:buNone/>
          </a:pPr>
          <a:r>
            <a:rPr lang="en-US" sz="1600" b="1" kern="1200" dirty="0">
              <a:latin typeface="Humanist 777"/>
              <a:cs typeface="Arial"/>
            </a:rPr>
            <a:t>• </a:t>
          </a:r>
          <a:r>
            <a:rPr lang="en-US" sz="1600" b="1" kern="1200" dirty="0">
              <a:latin typeface="Humanist 777"/>
            </a:rPr>
            <a:t>Interest rates may be fixed or variable </a:t>
          </a:r>
        </a:p>
        <a:p>
          <a:pPr marL="0" lvl="0" indent="0" algn="ctr" defTabSz="711200">
            <a:lnSpc>
              <a:spcPct val="90000"/>
            </a:lnSpc>
            <a:spcBef>
              <a:spcPct val="0"/>
            </a:spcBef>
            <a:spcAft>
              <a:spcPts val="0"/>
            </a:spcAft>
            <a:buNone/>
          </a:pPr>
          <a:r>
            <a:rPr lang="en-US" sz="1600" b="1" kern="1200" dirty="0">
              <a:latin typeface="Humanist 777"/>
              <a:cs typeface="Arial"/>
            </a:rPr>
            <a:t>• </a:t>
          </a:r>
          <a:r>
            <a:rPr lang="en-US" sz="1600" b="1" kern="1200" dirty="0">
              <a:latin typeface="Humanist 777"/>
            </a:rPr>
            <a:t>Generally does not provide for borrowing</a:t>
          </a:r>
          <a:br>
            <a:rPr lang="en-US" sz="1600" b="1" kern="1200" dirty="0">
              <a:latin typeface="Humanist 777"/>
            </a:rPr>
          </a:br>
          <a:r>
            <a:rPr lang="en-US" sz="1600" b="1" kern="1200" dirty="0">
              <a:latin typeface="Humanist 777"/>
            </a:rPr>
            <a:t> beyond the initial amount</a:t>
          </a:r>
        </a:p>
      </dsp:txBody>
      <dsp:txXfrm>
        <a:off x="1380432" y="2776537"/>
        <a:ext cx="5621134" cy="834395"/>
      </dsp:txXfrm>
    </dsp:sp>
    <dsp:sp modelId="{BDDB5529-E420-41F7-9633-6CDB397F7B3D}">
      <dsp:nvSpPr>
        <dsp:cNvPr id="0" name=""/>
        <dsp:cNvSpPr/>
      </dsp:nvSpPr>
      <dsp:spPr>
        <a:xfrm rot="5400000">
          <a:off x="4079004" y="3748887"/>
          <a:ext cx="223990" cy="185625"/>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4BC49E1-66DA-4CB3-807C-28E3E8192164}">
      <dsp:nvSpPr>
        <dsp:cNvPr id="0" name=""/>
        <dsp:cNvSpPr/>
      </dsp:nvSpPr>
      <dsp:spPr>
        <a:xfrm>
          <a:off x="1354473" y="4046507"/>
          <a:ext cx="5673052" cy="1058892"/>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Humnst777 BT"/>
              <a:cs typeface="Arial"/>
            </a:rPr>
            <a:t>• </a:t>
          </a:r>
          <a:r>
            <a:rPr lang="en-US" sz="1600" b="1" kern="1200" dirty="0">
              <a:latin typeface="Humnst777 BT"/>
            </a:rPr>
            <a:t>Frequently used to fund asset (facility </a:t>
          </a:r>
          <a:br>
            <a:rPr lang="en-US" sz="1600" b="1" kern="1200" dirty="0">
              <a:latin typeface="Humnst777 BT"/>
            </a:rPr>
          </a:br>
          <a:r>
            <a:rPr lang="en-US" sz="1600" b="1" kern="1200" dirty="0">
              <a:latin typeface="Humnst777 BT"/>
            </a:rPr>
            <a:t>and equipment) purchases</a:t>
          </a:r>
          <a:endParaRPr lang="en-US" sz="1400" b="1" kern="1200" dirty="0">
            <a:latin typeface="Humnst777 BT"/>
          </a:endParaRPr>
        </a:p>
      </dsp:txBody>
      <dsp:txXfrm>
        <a:off x="1385487" y="4077521"/>
        <a:ext cx="5611024" cy="9968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92C696-3728-49DE-BFFF-9BBCAF7F63CD}">
      <dsp:nvSpPr>
        <dsp:cNvPr id="0" name=""/>
        <dsp:cNvSpPr/>
      </dsp:nvSpPr>
      <dsp:spPr>
        <a:xfrm>
          <a:off x="1354473" y="1384"/>
          <a:ext cx="5673052" cy="105482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Humnst777 BT"/>
            </a:rPr>
            <a:t>Leasing</a:t>
          </a:r>
        </a:p>
      </dsp:txBody>
      <dsp:txXfrm>
        <a:off x="1385368" y="32279"/>
        <a:ext cx="5611262" cy="993039"/>
      </dsp:txXfrm>
    </dsp:sp>
    <dsp:sp modelId="{59AEE1EB-AA7D-4EEE-A7FE-FF77E7C0D216}">
      <dsp:nvSpPr>
        <dsp:cNvPr id="0" name=""/>
        <dsp:cNvSpPr/>
      </dsp:nvSpPr>
      <dsp:spPr>
        <a:xfrm rot="5400000">
          <a:off x="4098187" y="1149027"/>
          <a:ext cx="185625" cy="185625"/>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5AA8C45-D0E9-4297-BADC-15336DA74E9D}">
      <dsp:nvSpPr>
        <dsp:cNvPr id="0" name=""/>
        <dsp:cNvSpPr/>
      </dsp:nvSpPr>
      <dsp:spPr>
        <a:xfrm>
          <a:off x="1354473" y="1427465"/>
          <a:ext cx="5673052" cy="988842"/>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Arial"/>
              <a:cs typeface="Arial"/>
            </a:rPr>
            <a:t>• </a:t>
          </a:r>
          <a:r>
            <a:rPr lang="en-US" sz="1600" b="1" kern="1200" dirty="0">
              <a:latin typeface="Humnst777 BT"/>
            </a:rPr>
            <a:t>Financing arrangement providing the right </a:t>
          </a:r>
          <a:br>
            <a:rPr lang="en-US" sz="1600" b="1" kern="1200" dirty="0">
              <a:latin typeface="Humnst777 BT"/>
            </a:rPr>
          </a:br>
          <a:r>
            <a:rPr lang="en-US" sz="1600" b="1" kern="1200" dirty="0">
              <a:latin typeface="Humnst777 BT"/>
            </a:rPr>
            <a:t>to use an asset over a period of time</a:t>
          </a:r>
          <a:endParaRPr lang="en-US" sz="3200" b="1" kern="1200" dirty="0">
            <a:latin typeface="Humnst777 BT"/>
          </a:endParaRPr>
        </a:p>
      </dsp:txBody>
      <dsp:txXfrm>
        <a:off x="1383435" y="1456427"/>
        <a:ext cx="5615128" cy="930918"/>
      </dsp:txXfrm>
    </dsp:sp>
    <dsp:sp modelId="{FD3F1F90-66A2-4637-B1FB-A512C09870AB}">
      <dsp:nvSpPr>
        <dsp:cNvPr id="0" name=""/>
        <dsp:cNvSpPr/>
      </dsp:nvSpPr>
      <dsp:spPr>
        <a:xfrm rot="5400000">
          <a:off x="4116677" y="2490630"/>
          <a:ext cx="148645" cy="185625"/>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6D8605D-47F9-41A9-B1E3-D7D136053580}">
      <dsp:nvSpPr>
        <dsp:cNvPr id="0" name=""/>
        <dsp:cNvSpPr/>
      </dsp:nvSpPr>
      <dsp:spPr>
        <a:xfrm>
          <a:off x="1354473" y="2750578"/>
          <a:ext cx="5673052" cy="886313"/>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ts val="0"/>
            </a:spcAft>
            <a:buNone/>
          </a:pPr>
          <a:r>
            <a:rPr lang="en-US" sz="1600" b="1" kern="1200" dirty="0">
              <a:latin typeface="Arial"/>
              <a:cs typeface="Arial"/>
            </a:rPr>
            <a:t>• </a:t>
          </a:r>
          <a:r>
            <a:rPr lang="en-US" sz="1600" b="1" kern="1200" dirty="0">
              <a:latin typeface="Humnst777 BT"/>
            </a:rPr>
            <a:t>Requires payments over the term of the arrangement</a:t>
          </a:r>
        </a:p>
        <a:p>
          <a:pPr marL="0" lvl="0" indent="0" algn="ctr" defTabSz="711200">
            <a:lnSpc>
              <a:spcPct val="90000"/>
            </a:lnSpc>
            <a:spcBef>
              <a:spcPct val="0"/>
            </a:spcBef>
            <a:spcAft>
              <a:spcPts val="0"/>
            </a:spcAft>
            <a:buNone/>
          </a:pPr>
          <a:r>
            <a:rPr lang="en-US" sz="1600" b="1" kern="1200" dirty="0">
              <a:latin typeface="Arial"/>
              <a:cs typeface="Arial"/>
            </a:rPr>
            <a:t>• </a:t>
          </a:r>
          <a:r>
            <a:rPr lang="en-US" sz="1600" b="1" kern="1200" dirty="0">
              <a:latin typeface="Humnst777 BT"/>
            </a:rPr>
            <a:t>May or may not transfer ownership of </a:t>
          </a:r>
          <a:br>
            <a:rPr lang="en-US" sz="1600" b="1" kern="1200" dirty="0">
              <a:latin typeface="Humnst777 BT"/>
            </a:rPr>
          </a:br>
          <a:r>
            <a:rPr lang="en-US" sz="1600" b="1" kern="1200" dirty="0">
              <a:latin typeface="Humnst777 BT"/>
            </a:rPr>
            <a:t>the asset at the end of the lease term</a:t>
          </a:r>
        </a:p>
      </dsp:txBody>
      <dsp:txXfrm>
        <a:off x="1380432" y="2776537"/>
        <a:ext cx="5621134" cy="834395"/>
      </dsp:txXfrm>
    </dsp:sp>
    <dsp:sp modelId="{BDDB5529-E420-41F7-9633-6CDB397F7B3D}">
      <dsp:nvSpPr>
        <dsp:cNvPr id="0" name=""/>
        <dsp:cNvSpPr/>
      </dsp:nvSpPr>
      <dsp:spPr>
        <a:xfrm rot="5400000">
          <a:off x="4079004" y="3748887"/>
          <a:ext cx="223990" cy="185625"/>
        </a:xfrm>
        <a:prstGeom prst="rightArrow">
          <a:avLst>
            <a:gd name="adj1" fmla="val 667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4BC49E1-66DA-4CB3-807C-28E3E8192164}">
      <dsp:nvSpPr>
        <dsp:cNvPr id="0" name=""/>
        <dsp:cNvSpPr/>
      </dsp:nvSpPr>
      <dsp:spPr>
        <a:xfrm>
          <a:off x="1354473" y="4046507"/>
          <a:ext cx="5673052" cy="1058892"/>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Arial"/>
              <a:cs typeface="Arial"/>
            </a:rPr>
            <a:t>• U</a:t>
          </a:r>
          <a:r>
            <a:rPr lang="en-US" sz="1600" b="1" kern="1200" dirty="0">
              <a:latin typeface="Humnst777 BT"/>
            </a:rPr>
            <a:t>sed by companies to fulfill their asset </a:t>
          </a:r>
          <a:br>
            <a:rPr lang="en-US" sz="1600" b="1" kern="1200" dirty="0">
              <a:latin typeface="Humnst777 BT"/>
            </a:rPr>
          </a:br>
          <a:r>
            <a:rPr lang="en-US" sz="1600" b="1" kern="1200" dirty="0">
              <a:latin typeface="Humnst777 BT"/>
            </a:rPr>
            <a:t>needs without significant upfront investments </a:t>
          </a:r>
          <a:br>
            <a:rPr lang="en-US" sz="1600" b="1" kern="1200" dirty="0">
              <a:latin typeface="Humnst777 BT"/>
            </a:rPr>
          </a:br>
          <a:r>
            <a:rPr lang="en-US" sz="1600" b="1" kern="1200" dirty="0">
              <a:latin typeface="Humnst777 BT"/>
            </a:rPr>
            <a:t>inherent in purchase transactions</a:t>
          </a:r>
          <a:endParaRPr lang="en-US" sz="1400" b="1" kern="1200" dirty="0">
            <a:latin typeface="Humnst777 BT"/>
          </a:endParaRPr>
        </a:p>
      </dsp:txBody>
      <dsp:txXfrm>
        <a:off x="1385487" y="4077521"/>
        <a:ext cx="5611024" cy="99686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5A5DF3-D65D-43A9-A1F0-90909B0DAD77}">
      <dsp:nvSpPr>
        <dsp:cNvPr id="0" name=""/>
        <dsp:cNvSpPr/>
      </dsp:nvSpPr>
      <dsp:spPr>
        <a:xfrm>
          <a:off x="3035672" y="2858279"/>
          <a:ext cx="2245566" cy="2245566"/>
        </a:xfrm>
        <a:prstGeom prst="ellipse">
          <a:avLst/>
        </a:prstGeom>
        <a:solidFill>
          <a:srgbClr val="9B2D2A"/>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en-US" sz="1800" b="1" kern="1200" dirty="0">
              <a:latin typeface="Humnst777 BT" pitchFamily="34" charset="0"/>
            </a:rPr>
            <a:t>Lenders typically rely on three main sources of repayment</a:t>
          </a:r>
        </a:p>
      </dsp:txBody>
      <dsp:txXfrm>
        <a:off x="3364528" y="3187135"/>
        <a:ext cx="1587854" cy="1587854"/>
      </dsp:txXfrm>
    </dsp:sp>
    <dsp:sp modelId="{A39BC44A-501F-465E-878B-46B8FEFA97E0}">
      <dsp:nvSpPr>
        <dsp:cNvPr id="0" name=""/>
        <dsp:cNvSpPr/>
      </dsp:nvSpPr>
      <dsp:spPr>
        <a:xfrm rot="12466920">
          <a:off x="1141666" y="2608013"/>
          <a:ext cx="2035942" cy="639986"/>
        </a:xfrm>
        <a:prstGeom prst="leftArrow">
          <a:avLst>
            <a:gd name="adj1" fmla="val 60000"/>
            <a:gd name="adj2" fmla="val 50000"/>
          </a:avLst>
        </a:prstGeom>
        <a:solidFill>
          <a:schemeClr val="accent1">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sp>
    <dsp:sp modelId="{5D8324C0-2EDF-4B92-8165-00C45AEEBE84}">
      <dsp:nvSpPr>
        <dsp:cNvPr id="0" name=""/>
        <dsp:cNvSpPr/>
      </dsp:nvSpPr>
      <dsp:spPr>
        <a:xfrm>
          <a:off x="192366" y="1600206"/>
          <a:ext cx="2133287" cy="1706630"/>
        </a:xfrm>
        <a:prstGeom prst="roundRect">
          <a:avLst>
            <a:gd name="adj" fmla="val 10000"/>
          </a:avLst>
        </a:prstGeom>
        <a:solidFill>
          <a:schemeClr val="tx2"/>
        </a:solidFill>
        <a:ln w="25400" cap="flat" cmpd="sng" algn="ctr">
          <a:solidFill>
            <a:schemeClr val="lt1">
              <a:hueOff val="0"/>
              <a:satOff val="0"/>
              <a:lumOff val="0"/>
              <a:alphaOff val="0"/>
            </a:schemeClr>
          </a:solidFill>
          <a:prstDash val="solid"/>
        </a:ln>
        <a:effectLst>
          <a:glow rad="228600">
            <a:schemeClr val="accent1">
              <a:satMod val="175000"/>
              <a:alpha val="40000"/>
            </a:schemeClr>
          </a:glow>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rtl="0">
            <a:lnSpc>
              <a:spcPct val="90000"/>
            </a:lnSpc>
            <a:spcBef>
              <a:spcPct val="0"/>
            </a:spcBef>
            <a:spcAft>
              <a:spcPct val="35000"/>
            </a:spcAft>
            <a:buNone/>
          </a:pPr>
          <a:r>
            <a:rPr lang="en-US" sz="2400" b="1" kern="1200" dirty="0">
              <a:latin typeface="Humnst777 BT" pitchFamily="34" charset="0"/>
            </a:rPr>
            <a:t>Cash Flow From Operations  </a:t>
          </a:r>
        </a:p>
      </dsp:txBody>
      <dsp:txXfrm>
        <a:off x="242351" y="1650191"/>
        <a:ext cx="2033317" cy="1606660"/>
      </dsp:txXfrm>
    </dsp:sp>
    <dsp:sp modelId="{91B318B6-CC4E-461F-A9BF-170B87776187}">
      <dsp:nvSpPr>
        <dsp:cNvPr id="0" name=""/>
        <dsp:cNvSpPr/>
      </dsp:nvSpPr>
      <dsp:spPr>
        <a:xfrm rot="16195032">
          <a:off x="3446097" y="1746098"/>
          <a:ext cx="1419182" cy="639986"/>
        </a:xfrm>
        <a:prstGeom prst="leftArrow">
          <a:avLst>
            <a:gd name="adj1" fmla="val 60000"/>
            <a:gd name="adj2" fmla="val 50000"/>
          </a:avLst>
        </a:prstGeom>
        <a:solidFill>
          <a:schemeClr val="accent1">
            <a:shade val="90000"/>
            <a:hueOff val="250074"/>
            <a:satOff val="-4618"/>
            <a:lumOff val="2141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3FCA3CA-662F-46D2-B49E-A45B7089C18B}">
      <dsp:nvSpPr>
        <dsp:cNvPr id="0" name=""/>
        <dsp:cNvSpPr/>
      </dsp:nvSpPr>
      <dsp:spPr>
        <a:xfrm>
          <a:off x="3088019" y="503186"/>
          <a:ext cx="2133287" cy="1706630"/>
        </a:xfrm>
        <a:prstGeom prst="roundRect">
          <a:avLst>
            <a:gd name="adj" fmla="val 10000"/>
          </a:avLst>
        </a:prstGeom>
        <a:solidFill>
          <a:schemeClr val="tx2"/>
        </a:solidFill>
        <a:ln w="25400" cap="flat" cmpd="sng" algn="ctr">
          <a:solidFill>
            <a:schemeClr val="lt1">
              <a:hueOff val="0"/>
              <a:satOff val="0"/>
              <a:lumOff val="0"/>
              <a:alphaOff val="0"/>
            </a:schemeClr>
          </a:solidFill>
          <a:prstDash val="solid"/>
        </a:ln>
        <a:effectLst>
          <a:glow rad="228600">
            <a:schemeClr val="accent1">
              <a:satMod val="175000"/>
              <a:alpha val="40000"/>
            </a:schemeClr>
          </a:glow>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rtl="0">
            <a:lnSpc>
              <a:spcPct val="90000"/>
            </a:lnSpc>
            <a:spcBef>
              <a:spcPct val="0"/>
            </a:spcBef>
            <a:spcAft>
              <a:spcPct val="35000"/>
            </a:spcAft>
            <a:buNone/>
          </a:pPr>
          <a:r>
            <a:rPr lang="en-US" sz="2400" b="1" kern="1200" dirty="0">
              <a:latin typeface="Humnst777 BT" pitchFamily="34" charset="0"/>
            </a:rPr>
            <a:t>Guarantor Support  </a:t>
          </a:r>
        </a:p>
      </dsp:txBody>
      <dsp:txXfrm>
        <a:off x="3138004" y="553171"/>
        <a:ext cx="2033317" cy="1606660"/>
      </dsp:txXfrm>
    </dsp:sp>
    <dsp:sp modelId="{1FA7E87E-165A-4070-AA5F-2BB8DED5EDBF}">
      <dsp:nvSpPr>
        <dsp:cNvPr id="0" name=""/>
        <dsp:cNvSpPr/>
      </dsp:nvSpPr>
      <dsp:spPr>
        <a:xfrm rot="20000760">
          <a:off x="5159691" y="2657494"/>
          <a:ext cx="1996295" cy="639986"/>
        </a:xfrm>
        <a:prstGeom prst="leftArrow">
          <a:avLst>
            <a:gd name="adj1" fmla="val 60000"/>
            <a:gd name="adj2" fmla="val 50000"/>
          </a:avLst>
        </a:prstGeom>
        <a:solidFill>
          <a:schemeClr val="accent1">
            <a:shade val="90000"/>
            <a:hueOff val="250074"/>
            <a:satOff val="-4618"/>
            <a:lumOff val="2141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D2AD437-1CB8-4155-845A-EE9F97276DA6}">
      <dsp:nvSpPr>
        <dsp:cNvPr id="0" name=""/>
        <dsp:cNvSpPr/>
      </dsp:nvSpPr>
      <dsp:spPr>
        <a:xfrm>
          <a:off x="5983271" y="1676401"/>
          <a:ext cx="2133287" cy="1706630"/>
        </a:xfrm>
        <a:prstGeom prst="roundRect">
          <a:avLst>
            <a:gd name="adj" fmla="val 10000"/>
          </a:avLst>
        </a:prstGeom>
        <a:solidFill>
          <a:schemeClr val="tx2"/>
        </a:solidFill>
        <a:ln w="25400" cap="flat" cmpd="sng" algn="ctr">
          <a:solidFill>
            <a:schemeClr val="lt1">
              <a:hueOff val="0"/>
              <a:satOff val="0"/>
              <a:lumOff val="0"/>
              <a:alphaOff val="0"/>
            </a:schemeClr>
          </a:solidFill>
          <a:prstDash val="solid"/>
        </a:ln>
        <a:effectLst>
          <a:glow rad="228600">
            <a:schemeClr val="accent1">
              <a:satMod val="175000"/>
              <a:alpha val="40000"/>
            </a:schemeClr>
          </a:glow>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1066800" rtl="0">
            <a:lnSpc>
              <a:spcPct val="90000"/>
            </a:lnSpc>
            <a:spcBef>
              <a:spcPct val="0"/>
            </a:spcBef>
            <a:spcAft>
              <a:spcPct val="35000"/>
            </a:spcAft>
            <a:buNone/>
          </a:pPr>
          <a:r>
            <a:rPr lang="en-US" sz="2400" b="1" kern="1200" dirty="0">
              <a:latin typeface="Humnst777 BT" pitchFamily="34" charset="0"/>
            </a:rPr>
            <a:t>Collateral / Security</a:t>
          </a:r>
        </a:p>
      </dsp:txBody>
      <dsp:txXfrm>
        <a:off x="6033256" y="1726386"/>
        <a:ext cx="2033317" cy="160666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4975B5-E1C4-4CD5-99D5-2BF7F83AF78D}">
      <dsp:nvSpPr>
        <dsp:cNvPr id="0" name=""/>
        <dsp:cNvSpPr/>
      </dsp:nvSpPr>
      <dsp:spPr>
        <a:xfrm rot="5400000">
          <a:off x="-245395" y="248052"/>
          <a:ext cx="1635968" cy="1145177"/>
        </a:xfrm>
        <a:prstGeom prst="chevron">
          <a:avLst/>
        </a:prstGeom>
        <a:solidFill>
          <a:schemeClr val="tx2"/>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Humnst777 BT"/>
            </a:rPr>
            <a:t>Industry Dynamics</a:t>
          </a:r>
        </a:p>
      </dsp:txBody>
      <dsp:txXfrm rot="-5400000">
        <a:off x="1" y="575246"/>
        <a:ext cx="1145177" cy="490791"/>
      </dsp:txXfrm>
    </dsp:sp>
    <dsp:sp modelId="{C5561586-9ECE-4410-A70C-9967E90480EF}">
      <dsp:nvSpPr>
        <dsp:cNvPr id="0" name=""/>
        <dsp:cNvSpPr/>
      </dsp:nvSpPr>
      <dsp:spPr>
        <a:xfrm rot="5400000">
          <a:off x="4155699" y="-3007863"/>
          <a:ext cx="1063379" cy="708442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latin typeface="Humnst777 BT"/>
            </a:rPr>
            <a:t>Is the applicant’s industry stable, or does it have a history of volatility and </a:t>
          </a:r>
          <a:br>
            <a:rPr lang="en-US" sz="1400" kern="1200" dirty="0">
              <a:latin typeface="Humnst777 BT"/>
            </a:rPr>
          </a:br>
          <a:r>
            <a:rPr lang="en-US" sz="1400" kern="1200" dirty="0">
              <a:latin typeface="Humnst777 BT"/>
            </a:rPr>
            <a:t>high credit risks?</a:t>
          </a:r>
        </a:p>
        <a:p>
          <a:pPr marL="114300" lvl="1" indent="-114300" algn="l" defTabSz="622300">
            <a:lnSpc>
              <a:spcPct val="90000"/>
            </a:lnSpc>
            <a:spcBef>
              <a:spcPct val="0"/>
            </a:spcBef>
            <a:spcAft>
              <a:spcPct val="15000"/>
            </a:spcAft>
            <a:buChar char="•"/>
          </a:pPr>
          <a:r>
            <a:rPr lang="en-US" sz="1400" kern="1200" dirty="0">
              <a:latin typeface="Humnst777 BT"/>
            </a:rPr>
            <a:t>What is the applicant’s competitive positioning relative to its peers in the industry?</a:t>
          </a:r>
        </a:p>
      </dsp:txBody>
      <dsp:txXfrm rot="-5400000">
        <a:off x="1145178" y="54568"/>
        <a:ext cx="7032512" cy="959559"/>
      </dsp:txXfrm>
    </dsp:sp>
    <dsp:sp modelId="{207DB4E1-2948-4A69-8107-A22C6551AAAF}">
      <dsp:nvSpPr>
        <dsp:cNvPr id="0" name=""/>
        <dsp:cNvSpPr/>
      </dsp:nvSpPr>
      <dsp:spPr>
        <a:xfrm rot="5400000">
          <a:off x="-245395" y="1690392"/>
          <a:ext cx="1635968" cy="1145177"/>
        </a:xfrm>
        <a:prstGeom prst="chevron">
          <a:avLst/>
        </a:prstGeom>
        <a:solidFill>
          <a:schemeClr val="tx2"/>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Humnst777 BT"/>
            </a:rPr>
            <a:t>Financial Condition</a:t>
          </a:r>
        </a:p>
      </dsp:txBody>
      <dsp:txXfrm rot="-5400000">
        <a:off x="1" y="2017586"/>
        <a:ext cx="1145177" cy="490791"/>
      </dsp:txXfrm>
    </dsp:sp>
    <dsp:sp modelId="{4CAC3DD3-C6D1-4C54-94EA-C8B345184A3A}">
      <dsp:nvSpPr>
        <dsp:cNvPr id="0" name=""/>
        <dsp:cNvSpPr/>
      </dsp:nvSpPr>
      <dsp:spPr>
        <a:xfrm rot="5400000">
          <a:off x="4155699" y="-1565524"/>
          <a:ext cx="1063379" cy="708442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latin typeface="Humnst777 BT"/>
            </a:rPr>
            <a:t>Are the business’s profitability and cash flow sufficient to fund debt service?</a:t>
          </a:r>
        </a:p>
        <a:p>
          <a:pPr marL="114300" lvl="1" indent="-114300" algn="l" defTabSz="622300">
            <a:lnSpc>
              <a:spcPct val="90000"/>
            </a:lnSpc>
            <a:spcBef>
              <a:spcPct val="0"/>
            </a:spcBef>
            <a:spcAft>
              <a:spcPct val="15000"/>
            </a:spcAft>
            <a:buChar char="•"/>
          </a:pPr>
          <a:r>
            <a:rPr lang="en-US" sz="1400" kern="1200" dirty="0">
              <a:latin typeface="Humnst777 BT"/>
            </a:rPr>
            <a:t>What is the business’s current level of debt, and will the additional borrowing stay within reasonable debt to equity/leverage norms?</a:t>
          </a:r>
        </a:p>
        <a:p>
          <a:pPr marL="114300" lvl="1" indent="-114300" algn="l" defTabSz="622300">
            <a:lnSpc>
              <a:spcPct val="90000"/>
            </a:lnSpc>
            <a:spcBef>
              <a:spcPct val="0"/>
            </a:spcBef>
            <a:spcAft>
              <a:spcPct val="15000"/>
            </a:spcAft>
            <a:buChar char="•"/>
          </a:pPr>
          <a:r>
            <a:rPr lang="en-US" sz="1400" kern="1200" dirty="0">
              <a:latin typeface="Humnst777 BT"/>
            </a:rPr>
            <a:t>Is there sufficient liquidity in the business to sustain it through normal business cycles?</a:t>
          </a:r>
        </a:p>
      </dsp:txBody>
      <dsp:txXfrm rot="-5400000">
        <a:off x="1145178" y="1496907"/>
        <a:ext cx="7032512" cy="959559"/>
      </dsp:txXfrm>
    </dsp:sp>
    <dsp:sp modelId="{D4E4C7A7-155D-4ADB-9D7B-FEC49D658A97}">
      <dsp:nvSpPr>
        <dsp:cNvPr id="0" name=""/>
        <dsp:cNvSpPr/>
      </dsp:nvSpPr>
      <dsp:spPr>
        <a:xfrm rot="5400000">
          <a:off x="-245395" y="3132732"/>
          <a:ext cx="1635968" cy="1145177"/>
        </a:xfrm>
        <a:prstGeom prst="chevron">
          <a:avLst/>
        </a:prstGeom>
        <a:solidFill>
          <a:schemeClr val="tx2"/>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Humnst777 BT"/>
            </a:rPr>
            <a:t>Management &amp; Maturity of Business</a:t>
          </a:r>
        </a:p>
      </dsp:txBody>
      <dsp:txXfrm rot="-5400000">
        <a:off x="1" y="3459926"/>
        <a:ext cx="1145177" cy="490791"/>
      </dsp:txXfrm>
    </dsp:sp>
    <dsp:sp modelId="{AFFB6345-E28D-480C-85A2-0BB60AC6C380}">
      <dsp:nvSpPr>
        <dsp:cNvPr id="0" name=""/>
        <dsp:cNvSpPr/>
      </dsp:nvSpPr>
      <dsp:spPr>
        <a:xfrm rot="5400000">
          <a:off x="4155419" y="-122904"/>
          <a:ext cx="1063938" cy="708442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latin typeface="Humnst777 BT"/>
            </a:rPr>
            <a:t>What is the stability and quality of the management team, and have they demonstrated an ability to develop and implement business strategies and </a:t>
          </a:r>
          <a:br>
            <a:rPr lang="en-US" sz="1400" kern="1200" dirty="0">
              <a:latin typeface="Humnst777 BT"/>
            </a:rPr>
          </a:br>
          <a:r>
            <a:rPr lang="en-US" sz="1400" kern="1200" dirty="0">
              <a:latin typeface="Humnst777 BT"/>
            </a:rPr>
            <a:t>achieve desired results?</a:t>
          </a:r>
        </a:p>
        <a:p>
          <a:pPr marL="114300" lvl="1" indent="-114300" algn="l" defTabSz="622300">
            <a:lnSpc>
              <a:spcPct val="90000"/>
            </a:lnSpc>
            <a:spcBef>
              <a:spcPct val="0"/>
            </a:spcBef>
            <a:spcAft>
              <a:spcPct val="15000"/>
            </a:spcAft>
            <a:buChar char="•"/>
          </a:pPr>
          <a:r>
            <a:rPr lang="en-US" sz="1400" kern="1200" dirty="0">
              <a:latin typeface="Humnst777 BT"/>
            </a:rPr>
            <a:t>Has the business been operating for a reasonable period (i.e., three or more years)?</a:t>
          </a:r>
        </a:p>
        <a:p>
          <a:pPr marL="114300" lvl="1" indent="-114300" algn="l" defTabSz="577850">
            <a:lnSpc>
              <a:spcPct val="90000"/>
            </a:lnSpc>
            <a:spcBef>
              <a:spcPct val="0"/>
            </a:spcBef>
            <a:spcAft>
              <a:spcPct val="15000"/>
            </a:spcAft>
            <a:buChar char="•"/>
          </a:pPr>
          <a:endParaRPr lang="en-US" sz="1300" kern="1200" dirty="0"/>
        </a:p>
      </dsp:txBody>
      <dsp:txXfrm rot="-5400000">
        <a:off x="1145178" y="2939274"/>
        <a:ext cx="7032485" cy="96006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C83AAB-2021-4F74-A695-9C42E4E0F242}">
      <dsp:nvSpPr>
        <dsp:cNvPr id="0" name=""/>
        <dsp:cNvSpPr/>
      </dsp:nvSpPr>
      <dsp:spPr>
        <a:xfrm rot="5400000">
          <a:off x="-243077" y="246307"/>
          <a:ext cx="1620513" cy="1134359"/>
        </a:xfrm>
        <a:prstGeom prst="chevron">
          <a:avLst/>
        </a:prstGeom>
        <a:solidFill>
          <a:schemeClr val="tx2"/>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Humnst777 BT"/>
            </a:rPr>
            <a:t>Guarantor Support</a:t>
          </a:r>
        </a:p>
      </dsp:txBody>
      <dsp:txXfrm rot="-5400000">
        <a:off x="1" y="570410"/>
        <a:ext cx="1134359" cy="486154"/>
      </dsp:txXfrm>
    </dsp:sp>
    <dsp:sp modelId="{1B66243F-045C-42F9-BF19-180C1996E39B}">
      <dsp:nvSpPr>
        <dsp:cNvPr id="0" name=""/>
        <dsp:cNvSpPr/>
      </dsp:nvSpPr>
      <dsp:spPr>
        <a:xfrm rot="5400000">
          <a:off x="4155312" y="-3017722"/>
          <a:ext cx="1053334" cy="709524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latin typeface="Humnst777 BT"/>
            </a:rPr>
            <a:t>What is the financial condition of the guarantor?</a:t>
          </a:r>
        </a:p>
        <a:p>
          <a:pPr marL="114300" lvl="1" indent="-114300" algn="l" defTabSz="622300">
            <a:lnSpc>
              <a:spcPct val="90000"/>
            </a:lnSpc>
            <a:spcBef>
              <a:spcPct val="0"/>
            </a:spcBef>
            <a:spcAft>
              <a:spcPct val="15000"/>
            </a:spcAft>
            <a:buChar char="•"/>
          </a:pPr>
          <a:r>
            <a:rPr lang="en-US" sz="1400" kern="1200" dirty="0">
              <a:latin typeface="Humnst777 BT"/>
            </a:rPr>
            <a:t>Does the guarantor have a track record of fulfilling his or her financial obligations?  </a:t>
          </a:r>
        </a:p>
      </dsp:txBody>
      <dsp:txXfrm rot="-5400000">
        <a:off x="1134359" y="54651"/>
        <a:ext cx="7043820" cy="950494"/>
      </dsp:txXfrm>
    </dsp:sp>
    <dsp:sp modelId="{4E20991A-D1F9-4FF8-9926-89EEC0F65EA0}">
      <dsp:nvSpPr>
        <dsp:cNvPr id="0" name=""/>
        <dsp:cNvSpPr/>
      </dsp:nvSpPr>
      <dsp:spPr>
        <a:xfrm rot="5400000">
          <a:off x="-243077" y="1675021"/>
          <a:ext cx="1620513" cy="1134359"/>
        </a:xfrm>
        <a:prstGeom prst="chevron">
          <a:avLst/>
        </a:prstGeom>
        <a:solidFill>
          <a:schemeClr val="tx2"/>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Humnst777 BT"/>
            </a:rPr>
            <a:t>Collateral/ Security</a:t>
          </a:r>
        </a:p>
      </dsp:txBody>
      <dsp:txXfrm rot="-5400000">
        <a:off x="1" y="1999124"/>
        <a:ext cx="1134359" cy="486154"/>
      </dsp:txXfrm>
    </dsp:sp>
    <dsp:sp modelId="{743EFECE-6D2F-416A-96EC-07BF847783BC}">
      <dsp:nvSpPr>
        <dsp:cNvPr id="0" name=""/>
        <dsp:cNvSpPr/>
      </dsp:nvSpPr>
      <dsp:spPr>
        <a:xfrm rot="5400000">
          <a:off x="4155312" y="-1589008"/>
          <a:ext cx="1053334" cy="709524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latin typeface="Humnst777 BT"/>
            </a:rPr>
            <a:t>Is the collateral a building or physical asset that is easy to control, and is there an established market to liquidate this asset with minimal costs?</a:t>
          </a:r>
          <a:endParaRPr lang="en-US" sz="1400" kern="1200" dirty="0"/>
        </a:p>
        <a:p>
          <a:pPr marL="114300" lvl="1" indent="-114300" algn="l" defTabSz="622300">
            <a:lnSpc>
              <a:spcPct val="90000"/>
            </a:lnSpc>
            <a:spcBef>
              <a:spcPct val="0"/>
            </a:spcBef>
            <a:spcAft>
              <a:spcPct val="15000"/>
            </a:spcAft>
            <a:buChar char="•"/>
          </a:pPr>
          <a:r>
            <a:rPr lang="en-US" sz="1400" kern="1200" dirty="0">
              <a:latin typeface="Humnst777 BT"/>
            </a:rPr>
            <a:t>Is the collateral occupied by or used in the business of the borrower?</a:t>
          </a:r>
        </a:p>
      </dsp:txBody>
      <dsp:txXfrm rot="-5400000">
        <a:off x="1134359" y="1483365"/>
        <a:ext cx="7043820" cy="950494"/>
      </dsp:txXfrm>
    </dsp:sp>
    <dsp:sp modelId="{F7F92176-A3AC-4BE8-B4CE-CF98F3A1AA7D}">
      <dsp:nvSpPr>
        <dsp:cNvPr id="0" name=""/>
        <dsp:cNvSpPr/>
      </dsp:nvSpPr>
      <dsp:spPr>
        <a:xfrm rot="5400000">
          <a:off x="-243077" y="3145295"/>
          <a:ext cx="1620513" cy="1134359"/>
        </a:xfrm>
        <a:prstGeom prst="chevron">
          <a:avLst/>
        </a:prstGeom>
        <a:solidFill>
          <a:schemeClr val="tx2"/>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Humnst777 BT"/>
            </a:rPr>
            <a:t>Other</a:t>
          </a:r>
        </a:p>
      </dsp:txBody>
      <dsp:txXfrm rot="-5400000">
        <a:off x="1" y="3469398"/>
        <a:ext cx="1134359" cy="486154"/>
      </dsp:txXfrm>
    </dsp:sp>
    <dsp:sp modelId="{3A88D80B-8B34-4DBC-BD2F-75786C5B9B33}">
      <dsp:nvSpPr>
        <dsp:cNvPr id="0" name=""/>
        <dsp:cNvSpPr/>
      </dsp:nvSpPr>
      <dsp:spPr>
        <a:xfrm rot="5400000">
          <a:off x="4113753" y="-118734"/>
          <a:ext cx="1136452" cy="709524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r>
            <a:rPr lang="en-US" sz="1400" kern="1200" dirty="0">
              <a:latin typeface="Humnst777 BT"/>
            </a:rPr>
            <a:t>Is the amount requested by the applicant within the lender’s preferred </a:t>
          </a:r>
          <a:br>
            <a:rPr lang="en-US" sz="1400" kern="1200" dirty="0">
              <a:latin typeface="Humnst777 BT"/>
            </a:rPr>
          </a:br>
          <a:r>
            <a:rPr lang="en-US" sz="1400" kern="1200" dirty="0">
              <a:latin typeface="Humnst777 BT"/>
            </a:rPr>
            <a:t>lending parameters?</a:t>
          </a:r>
        </a:p>
        <a:p>
          <a:pPr marL="114300" lvl="1" indent="-114300" algn="l" defTabSz="622300">
            <a:lnSpc>
              <a:spcPct val="90000"/>
            </a:lnSpc>
            <a:spcBef>
              <a:spcPct val="0"/>
            </a:spcBef>
            <a:spcAft>
              <a:spcPct val="15000"/>
            </a:spcAft>
            <a:buChar char="•"/>
          </a:pPr>
          <a:r>
            <a:rPr lang="en-US" sz="1400" b="0" i="0" kern="1200" dirty="0">
              <a:solidFill>
                <a:schemeClr val="tx1"/>
              </a:solidFill>
              <a:latin typeface="Humnst777 BT"/>
            </a:rPr>
            <a:t>Does the company have ready access to reputable professional support (CPA, attorney, financial advisor, etc.)?</a:t>
          </a:r>
        </a:p>
        <a:p>
          <a:pPr marL="114300" lvl="1" indent="-114300" algn="l" defTabSz="622300">
            <a:lnSpc>
              <a:spcPct val="90000"/>
            </a:lnSpc>
            <a:spcBef>
              <a:spcPct val="0"/>
            </a:spcBef>
            <a:spcAft>
              <a:spcPct val="15000"/>
            </a:spcAft>
            <a:buChar char="•"/>
          </a:pPr>
          <a:r>
            <a:rPr lang="en-US" sz="1400" kern="1200" dirty="0">
              <a:latin typeface="Humnst777 BT"/>
            </a:rPr>
            <a:t>Does/Will the borrower have an established or full relationship with the bank?</a:t>
          </a:r>
          <a:endParaRPr lang="en-US" sz="1400" b="0" i="0" kern="1200" dirty="0">
            <a:solidFill>
              <a:schemeClr val="tx1"/>
            </a:solidFill>
            <a:latin typeface="Humnst777 BT"/>
          </a:endParaRPr>
        </a:p>
        <a:p>
          <a:pPr marL="114300" lvl="1" indent="-114300" algn="l" defTabSz="533400">
            <a:lnSpc>
              <a:spcPct val="90000"/>
            </a:lnSpc>
            <a:spcBef>
              <a:spcPct val="0"/>
            </a:spcBef>
            <a:spcAft>
              <a:spcPct val="15000"/>
            </a:spcAft>
            <a:buChar char="•"/>
          </a:pPr>
          <a:endParaRPr lang="en-US" sz="1200" kern="1200" dirty="0"/>
        </a:p>
      </dsp:txBody>
      <dsp:txXfrm rot="-5400000">
        <a:off x="1134360" y="2916136"/>
        <a:ext cx="7039763" cy="1025498"/>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E101808F-F57E-46A6-8639-7B8D04C4F8AA}" type="datetimeFigureOut">
              <a:rPr lang="en-US"/>
              <a:pPr>
                <a:defRPr/>
              </a:pPr>
              <a:t>1/30/2020</a:t>
            </a:fld>
            <a:endParaRPr lang="en-US" dirty="0"/>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4F94134C-5A39-4D14-A486-D4DA14DA4AFC}"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6572364A-2F43-4185-B3B4-3B34FF93DAA5}" type="datetimeFigureOut">
              <a:rPr lang="en-US"/>
              <a:pPr>
                <a:defRPr/>
              </a:pPr>
              <a:t>1/30/2020</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A816E5FA-E1D5-4E61-B9C7-890C774DF809}"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94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C0D74FC-FD85-46C8-8A9A-9396B6C9A69D}" type="slidenum">
              <a:rPr lang="en-US"/>
              <a:pPr fontAlgn="base">
                <a:spcBef>
                  <a:spcPct val="0"/>
                </a:spcBef>
                <a:spcAft>
                  <a:spcPct val="0"/>
                </a:spcAft>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6A49D60-8578-4D9D-AA74-E3FA19062E28}" type="slidenum">
              <a:rPr lang="en-US"/>
              <a:pPr fontAlgn="base">
                <a:spcBef>
                  <a:spcPct val="0"/>
                </a:spcBef>
                <a:spcAft>
                  <a:spcPct val="0"/>
                </a:spcAft>
                <a:defRPr/>
              </a:pPr>
              <a:t>10</a:t>
            </a:fld>
            <a:endParaRPr lang="en-US" dirty="0"/>
          </a:p>
        </p:txBody>
      </p:sp>
      <p:sp>
        <p:nvSpPr>
          <p:cNvPr id="82947" name="Rectangle 2"/>
          <p:cNvSpPr>
            <a:spLocks noGrp="1" noRot="1" noChangeAspect="1" noChangeArrowheads="1" noTextEdit="1"/>
          </p:cNvSpPr>
          <p:nvPr>
            <p:ph type="sldImg"/>
          </p:nvPr>
        </p:nvSpPr>
        <p:spPr bwMode="auto">
          <a:xfrm>
            <a:off x="1114425" y="698500"/>
            <a:ext cx="4649788" cy="3487738"/>
          </a:xfrm>
          <a:noFill/>
          <a:ln>
            <a:solidFill>
              <a:srgbClr val="000000"/>
            </a:solidFill>
            <a:miter lim="800000"/>
            <a:headEnd/>
            <a:tailEnd/>
          </a:ln>
        </p:spPr>
      </p:sp>
      <p:sp>
        <p:nvSpPr>
          <p:cNvPr id="82948" name="Rectangle 3"/>
          <p:cNvSpPr>
            <a:spLocks noGrp="1" noChangeArrowheads="1"/>
          </p:cNvSpPr>
          <p:nvPr>
            <p:ph type="body" idx="1"/>
          </p:nvPr>
        </p:nvSpPr>
        <p:spPr bwMode="auto">
          <a:xfrm>
            <a:off x="914400" y="4416425"/>
            <a:ext cx="5029200" cy="4181475"/>
          </a:xfrm>
          <a:noFill/>
        </p:spPr>
        <p:txBody>
          <a:bodyPr wrap="square" numCol="1" anchor="t" anchorCtr="0" compatLnSpc="1">
            <a:prstTxWarp prst="textNoShape">
              <a:avLst/>
            </a:prstTxWarp>
          </a:bodyPr>
          <a:lstStyle/>
          <a:p>
            <a:pPr eaLnBrk="1" hangingPunct="1">
              <a:spcBef>
                <a:spcPct val="0"/>
              </a:spcBef>
            </a:pPr>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p:spPr>
      </p:sp>
      <p:sp>
        <p:nvSpPr>
          <p:cNvPr id="7987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a:t>The extent and nature of information needed for the loan application varies by loan type and amount</a:t>
            </a:r>
          </a:p>
          <a:p>
            <a:endParaRPr lang="en-US"/>
          </a:p>
          <a:p>
            <a:r>
              <a:rPr lang="en-US"/>
              <a:t>Often, 3 years of historical financial information is needed</a:t>
            </a:r>
          </a:p>
          <a:p>
            <a:endParaRPr lang="en-US"/>
          </a:p>
          <a:p>
            <a:r>
              <a:rPr lang="en-US"/>
              <a:t>Financial information of the owner(s) is needed for small businesses and those closely held by one or few shareholders</a:t>
            </a:r>
          </a:p>
          <a:p>
            <a:endParaRPr lang="en-US"/>
          </a:p>
          <a:p>
            <a:r>
              <a:rPr lang="en-US"/>
              <a:t>Also, open and candid discussion of a businesses challenges and risk is important for banks to better understand these issues and avoids surprises that can be damaging going forward</a:t>
            </a:r>
          </a:p>
          <a:p>
            <a:endParaRPr lang="en-US"/>
          </a:p>
          <a:p>
            <a:endParaRPr lang="en-US"/>
          </a:p>
        </p:txBody>
      </p:sp>
      <p:sp>
        <p:nvSpPr>
          <p:cNvPr id="4" name="Slide Number Placeholder 3"/>
          <p:cNvSpPr>
            <a:spLocks noGrp="1"/>
          </p:cNvSpPr>
          <p:nvPr>
            <p:ph type="sldNum" sz="quarter" idx="5"/>
          </p:nvPr>
        </p:nvSpPr>
        <p:spPr/>
        <p:txBody>
          <a:bodyPr/>
          <a:lstStyle/>
          <a:p>
            <a:pPr>
              <a:defRPr/>
            </a:pPr>
            <a:fld id="{EEB991FC-E9CE-4D07-B290-D37B1B6D1230}"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9" name="Rectangle 7"/>
          <p:cNvSpPr txBox="1">
            <a:spLocks noGrp="1" noChangeArrowheads="1"/>
          </p:cNvSpPr>
          <p:nvPr/>
        </p:nvSpPr>
        <p:spPr bwMode="auto">
          <a:xfrm>
            <a:off x="3884613" y="8829675"/>
            <a:ext cx="2971800" cy="465138"/>
          </a:xfrm>
          <a:prstGeom prst="rect">
            <a:avLst/>
          </a:prstGeom>
          <a:noFill/>
          <a:ln>
            <a:miter lim="800000"/>
            <a:headEnd/>
            <a:tailEnd/>
          </a:ln>
        </p:spPr>
        <p:txBody>
          <a:bodyPr anchor="b"/>
          <a:lstStyle/>
          <a:p>
            <a:pPr algn="r">
              <a:defRPr/>
            </a:pPr>
            <a:fld id="{B81D720F-8A47-422F-A4F5-D2FD9FA605A8}" type="slidenum">
              <a:rPr lang="en-US" sz="1200">
                <a:latin typeface="+mn-lt"/>
              </a:rPr>
              <a:pPr algn="r">
                <a:defRPr/>
              </a:pPr>
              <a:t>12</a:t>
            </a:fld>
            <a:endParaRPr lang="en-US" sz="1200" dirty="0">
              <a:latin typeface="+mn-lt"/>
            </a:endParaRPr>
          </a:p>
        </p:txBody>
      </p:sp>
      <p:sp>
        <p:nvSpPr>
          <p:cNvPr id="83971" name="Rectangle 2"/>
          <p:cNvSpPr>
            <a:spLocks noGrp="1" noRot="1" noChangeAspect="1" noChangeArrowheads="1" noTextEdit="1"/>
          </p:cNvSpPr>
          <p:nvPr>
            <p:ph type="sldImg"/>
          </p:nvPr>
        </p:nvSpPr>
        <p:spPr bwMode="auto">
          <a:xfrm>
            <a:off x="1122363" y="693738"/>
            <a:ext cx="4630737" cy="3473450"/>
          </a:xfrm>
          <a:noFill/>
          <a:ln>
            <a:solidFill>
              <a:srgbClr val="000000"/>
            </a:solidFill>
            <a:miter lim="800000"/>
            <a:headEnd/>
            <a:tailEnd/>
          </a:ln>
        </p:spPr>
      </p:sp>
      <p:sp>
        <p:nvSpPr>
          <p:cNvPr id="83972" name="Rectangle 3"/>
          <p:cNvSpPr>
            <a:spLocks noGrp="1" noChangeArrowheads="1"/>
          </p:cNvSpPr>
          <p:nvPr>
            <p:ph type="body" idx="1"/>
          </p:nvPr>
        </p:nvSpPr>
        <p:spPr bwMode="auto">
          <a:xfrm>
            <a:off x="915988" y="4400550"/>
            <a:ext cx="5026025" cy="4165600"/>
          </a:xfrm>
          <a:noFill/>
        </p:spPr>
        <p:txBody>
          <a:bodyPr wrap="square" numCol="1" anchor="t" anchorCtr="0" compatLnSpc="1">
            <a:prstTxWarp prst="textNoShape">
              <a:avLst/>
            </a:prstTxWarp>
          </a:bodyPr>
          <a:lstStyle/>
          <a:p>
            <a:pPr eaLnBrk="1" hangingPunct="1">
              <a:spcBef>
                <a:spcPct val="0"/>
              </a:spcBef>
            </a:pPr>
            <a:r>
              <a:rPr lang="en-US" sz="1400"/>
              <a:t>Cash Flow from Operations.  </a:t>
            </a:r>
          </a:p>
          <a:p>
            <a:pPr lvl="1" eaLnBrk="1" hangingPunct="1">
              <a:spcBef>
                <a:spcPct val="0"/>
              </a:spcBef>
            </a:pPr>
            <a:r>
              <a:rPr lang="en-US" sz="1000"/>
              <a:t>This is the primary source of repayment.  The question:  is the company making enough money to repay its debts? must be answered satisfactorily to obtain approval.</a:t>
            </a:r>
          </a:p>
          <a:p>
            <a:pPr eaLnBrk="1" hangingPunct="1">
              <a:spcBef>
                <a:spcPct val="0"/>
              </a:spcBef>
            </a:pPr>
            <a:r>
              <a:rPr lang="en-US" sz="1400"/>
              <a:t>Guarantor Support.  This is the secondary source of repayment.  </a:t>
            </a:r>
          </a:p>
          <a:p>
            <a:pPr lvl="1" eaLnBrk="1" hangingPunct="1">
              <a:spcBef>
                <a:spcPct val="0"/>
              </a:spcBef>
            </a:pPr>
            <a:r>
              <a:rPr lang="en-US" sz="1000"/>
              <a:t>The questions:  does the borrower have enough capital to support their business?  And does the borrower have other sources of income to support the business? must be answered satisfactorily to obtain approval.</a:t>
            </a:r>
          </a:p>
          <a:p>
            <a:pPr eaLnBrk="1" hangingPunct="1">
              <a:spcBef>
                <a:spcPct val="0"/>
              </a:spcBef>
            </a:pPr>
            <a:r>
              <a:rPr lang="en-US" sz="1400"/>
              <a:t>Collateral / Security.  This is the tertiary source of repayment which the bank would look to in a worst case scenario.  </a:t>
            </a:r>
          </a:p>
          <a:p>
            <a:pPr lvl="1" eaLnBrk="1" hangingPunct="1">
              <a:spcBef>
                <a:spcPct val="0"/>
              </a:spcBef>
            </a:pPr>
            <a:r>
              <a:rPr lang="en-US" sz="1000"/>
              <a:t>The question:  would the bank be able to liquidate enough collateral to cover its position? must also be answered satisfactorily to obtain approval.</a:t>
            </a:r>
          </a:p>
          <a:p>
            <a:pPr eaLnBrk="1" hangingPunct="1">
              <a:spcBef>
                <a:spcPct val="0"/>
              </a:spcBef>
            </a:pPr>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p:spPr>
      </p:sp>
      <p:sp>
        <p:nvSpPr>
          <p:cNvPr id="8499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a:t>These are representative questions that lenders consider when assessing the applicant’s ability to generate/maintain cash flows sufficient to repay borrowings.</a:t>
            </a:r>
          </a:p>
        </p:txBody>
      </p:sp>
      <p:sp>
        <p:nvSpPr>
          <p:cNvPr id="4" name="Slide Number Placeholder 3"/>
          <p:cNvSpPr>
            <a:spLocks noGrp="1"/>
          </p:cNvSpPr>
          <p:nvPr>
            <p:ph type="sldNum" sz="quarter" idx="5"/>
          </p:nvPr>
        </p:nvSpPr>
        <p:spPr/>
        <p:txBody>
          <a:bodyPr/>
          <a:lstStyle/>
          <a:p>
            <a:pPr>
              <a:defRPr/>
            </a:pPr>
            <a:fld id="{6C0A1DEA-B2EA-470E-9863-0BA1FA9CB0A2}"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p:spPr>
      </p:sp>
      <p:sp>
        <p:nvSpPr>
          <p:cNvPr id="8601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a:t>These are representative questions that lenders consider when assessing the guarantor's financial condition along with the adequacy and accessibility of collateral/support that an applicant will pledge.</a:t>
            </a:r>
          </a:p>
          <a:p>
            <a:endParaRPr lang="en-US"/>
          </a:p>
        </p:txBody>
      </p:sp>
      <p:sp>
        <p:nvSpPr>
          <p:cNvPr id="4" name="Slide Number Placeholder 3"/>
          <p:cNvSpPr>
            <a:spLocks noGrp="1"/>
          </p:cNvSpPr>
          <p:nvPr>
            <p:ph type="sldNum" sz="quarter" idx="5"/>
          </p:nvPr>
        </p:nvSpPr>
        <p:spPr/>
        <p:txBody>
          <a:bodyPr/>
          <a:lstStyle/>
          <a:p>
            <a:pPr>
              <a:defRPr/>
            </a:pPr>
            <a:fld id="{0E28495E-2617-4AEB-8725-8A26492B3BF7}" type="slidenum">
              <a:rPr lang="en-US" smtClean="0"/>
              <a:pPr>
                <a:defRPr/>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p:spPr>
      </p:sp>
      <p:sp>
        <p:nvSpPr>
          <p:cNvPr id="983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751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44CFD1B-1D35-4B43-B259-E3F43B5917CC}" type="slidenum">
              <a:rPr lang="en-US"/>
              <a:pPr fontAlgn="base">
                <a:spcBef>
                  <a:spcPct val="0"/>
                </a:spcBef>
                <a:spcAft>
                  <a:spcPct val="0"/>
                </a:spcAft>
                <a:defRPr/>
              </a:pPr>
              <a:t>15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765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886D611-470B-40D6-A936-384D37A4F598}" type="slidenum">
              <a:rPr lang="en-US"/>
              <a:pPr fontAlgn="base">
                <a:spcBef>
                  <a:spcPct val="0"/>
                </a:spcBef>
                <a:spcAft>
                  <a:spcPct val="0"/>
                </a:spcAft>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a:t>There are various types of debt financing options.  It is important to consider what the needs of the business are and which option(s) best suit the company’s needs</a:t>
            </a:r>
          </a:p>
          <a:p>
            <a:endParaRPr lang="en-US"/>
          </a:p>
        </p:txBody>
      </p:sp>
      <p:sp>
        <p:nvSpPr>
          <p:cNvPr id="4" name="Slide Number Placeholder 3"/>
          <p:cNvSpPr>
            <a:spLocks noGrp="1"/>
          </p:cNvSpPr>
          <p:nvPr>
            <p:ph type="sldNum" sz="quarter" idx="5"/>
          </p:nvPr>
        </p:nvSpPr>
        <p:spPr/>
        <p:txBody>
          <a:bodyPr/>
          <a:lstStyle/>
          <a:p>
            <a:pPr>
              <a:defRPr/>
            </a:pPr>
            <a:fld id="{912CF47A-C2C2-4AE5-9737-E8F7F15C53E9}"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4" name="Slide Number Placeholder 3"/>
          <p:cNvSpPr>
            <a:spLocks noGrp="1"/>
          </p:cNvSpPr>
          <p:nvPr>
            <p:ph type="sldNum" sz="quarter" idx="5"/>
          </p:nvPr>
        </p:nvSpPr>
        <p:spPr/>
        <p:txBody>
          <a:bodyPr/>
          <a:lstStyle/>
          <a:p>
            <a:pPr>
              <a:defRPr/>
            </a:pPr>
            <a:fld id="{70A42F0E-739F-404B-9D08-F1368B044469}"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4" name="Slide Number Placeholder 3"/>
          <p:cNvSpPr>
            <a:spLocks noGrp="1"/>
          </p:cNvSpPr>
          <p:nvPr>
            <p:ph type="sldNum" sz="quarter" idx="5"/>
          </p:nvPr>
        </p:nvSpPr>
        <p:spPr/>
        <p:txBody>
          <a:bodyPr/>
          <a:lstStyle/>
          <a:p>
            <a:pPr>
              <a:defRPr/>
            </a:pPr>
            <a:fld id="{27C2D814-3864-4F69-B164-0A908D4B432F}"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4" name="Slide Number Placeholder 3"/>
          <p:cNvSpPr>
            <a:spLocks noGrp="1"/>
          </p:cNvSpPr>
          <p:nvPr>
            <p:ph type="sldNum" sz="quarter" idx="5"/>
          </p:nvPr>
        </p:nvSpPr>
        <p:spPr/>
        <p:txBody>
          <a:bodyPr/>
          <a:lstStyle/>
          <a:p>
            <a:pPr>
              <a:defRPr/>
            </a:pPr>
            <a:fld id="{C19EC8E6-3A29-4139-9394-E0556CD7F4EF}"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t>Like anything else, some planning and getting started early will pay dividends and increase the likelihood of a successful borrowing effort.  </a:t>
            </a:r>
          </a:p>
          <a:p>
            <a:pPr eaLnBrk="1" hangingPunct="1">
              <a:spcBef>
                <a:spcPct val="0"/>
              </a:spcBef>
            </a:pPr>
            <a:endParaRPr lang="en-US"/>
          </a:p>
          <a:p>
            <a:pPr eaLnBrk="1" hangingPunct="1">
              <a:spcBef>
                <a:spcPct val="0"/>
              </a:spcBef>
            </a:pPr>
            <a:r>
              <a:rPr lang="en-US"/>
              <a:t>Remember, a potential lender should be viewed as an important business partner.  Developing and maintaining an open, honest and direct dialogue will optimize a businesses chances of success and broaden its options in terms of funding alternatives available to it.</a:t>
            </a:r>
          </a:p>
        </p:txBody>
      </p:sp>
      <p:sp>
        <p:nvSpPr>
          <p:cNvPr id="12800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E5DA73F-F2B6-4F3F-BF61-DEAD367E96B8}" type="slidenum">
              <a:rPr lang="en-US"/>
              <a:pPr fontAlgn="base">
                <a:spcBef>
                  <a:spcPct val="0"/>
                </a:spcBef>
                <a:spcAft>
                  <a:spcPct val="0"/>
                </a:spcAft>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p:spPr>
      </p:sp>
      <p:sp>
        <p:nvSpPr>
          <p:cNvPr id="757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t>Your client’s should take stock of their current situation and its future plans.</a:t>
            </a:r>
          </a:p>
          <a:p>
            <a:endParaRPr lang="en-US" dirty="0"/>
          </a:p>
          <a:p>
            <a:r>
              <a:rPr lang="en-US" dirty="0"/>
              <a:t>Developing and sharing information with prospective/existing lenders helps them understand your situation and needs and how they can best assist you achieve your objectives.</a:t>
            </a:r>
          </a:p>
          <a:p>
            <a:endParaRPr lang="en-US" dirty="0"/>
          </a:p>
        </p:txBody>
      </p:sp>
      <p:sp>
        <p:nvSpPr>
          <p:cNvPr id="4" name="Slide Number Placeholder 3"/>
          <p:cNvSpPr>
            <a:spLocks noGrp="1"/>
          </p:cNvSpPr>
          <p:nvPr>
            <p:ph type="sldNum" sz="quarter" idx="5"/>
          </p:nvPr>
        </p:nvSpPr>
        <p:spPr/>
        <p:txBody>
          <a:bodyPr/>
          <a:lstStyle/>
          <a:p>
            <a:pPr>
              <a:defRPr/>
            </a:pPr>
            <a:fld id="{FC5694BB-DC17-4261-9AF3-39FE24310981}"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a:t>Like many other things in business, relationships  and good communication are critical.  Don’t wait to the moment you need the funds to get started.  Some up front investment in relationship building will go a long way in the long term and optimize a business’ ability to raise capital when/if needed</a:t>
            </a:r>
          </a:p>
        </p:txBody>
      </p:sp>
      <p:sp>
        <p:nvSpPr>
          <p:cNvPr id="4" name="Slide Number Placeholder 3"/>
          <p:cNvSpPr>
            <a:spLocks noGrp="1"/>
          </p:cNvSpPr>
          <p:nvPr>
            <p:ph type="sldNum" sz="quarter" idx="5"/>
          </p:nvPr>
        </p:nvSpPr>
        <p:spPr/>
        <p:txBody>
          <a:bodyPr/>
          <a:lstStyle/>
          <a:p>
            <a:pPr>
              <a:defRPr/>
            </a:pPr>
            <a:fld id="{AFF798E1-85A9-4B16-A221-2E210247E0D5}"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63825"/>
            <a:ext cx="7772400" cy="460375"/>
          </a:xfrm>
        </p:spPr>
        <p:txBody>
          <a:bodyPr/>
          <a:lstStyle>
            <a:lvl1pPr algn="l">
              <a:defRPr/>
            </a:lvl1pPr>
          </a:lstStyle>
          <a:p>
            <a:r>
              <a:rPr lang="en-US"/>
              <a:t>Click to edit Master title style</a:t>
            </a:r>
          </a:p>
        </p:txBody>
      </p:sp>
      <p:sp>
        <p:nvSpPr>
          <p:cNvPr id="3" name="Subtitle 2"/>
          <p:cNvSpPr>
            <a:spLocks noGrp="1"/>
          </p:cNvSpPr>
          <p:nvPr>
            <p:ph type="subTitle" idx="1"/>
          </p:nvPr>
        </p:nvSpPr>
        <p:spPr>
          <a:xfrm>
            <a:off x="685800" y="3200400"/>
            <a:ext cx="64008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534400" cy="703263"/>
          </a:xfrm>
        </p:spPr>
        <p:txBody>
          <a:bodyPr/>
          <a:lstStyle/>
          <a:p>
            <a:r>
              <a:rPr lang="en-US"/>
              <a:t>Click to edit Master title style</a:t>
            </a:r>
          </a:p>
        </p:txBody>
      </p:sp>
      <p:sp>
        <p:nvSpPr>
          <p:cNvPr id="3" name="Chart Placeholder 2"/>
          <p:cNvSpPr>
            <a:spLocks noGrp="1"/>
          </p:cNvSpPr>
          <p:nvPr>
            <p:ph type="chart" idx="1"/>
          </p:nvPr>
        </p:nvSpPr>
        <p:spPr>
          <a:xfrm>
            <a:off x="304800" y="1058863"/>
            <a:ext cx="8534400" cy="4960937"/>
          </a:xfrm>
        </p:spPr>
        <p:txBody>
          <a:bodyPr rtlCol="0">
            <a:normAutofit/>
          </a:bodyPr>
          <a:lstStyle/>
          <a:p>
            <a:pPr lvl="0"/>
            <a:endParaRPr lang="en-US" noProof="0"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04800" y="76200"/>
            <a:ext cx="8534400" cy="5943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534400" cy="703263"/>
          </a:xfrm>
        </p:spPr>
        <p:txBody>
          <a:bodyPr/>
          <a:lstStyle/>
          <a:p>
            <a:r>
              <a:rPr lang="en-US"/>
              <a:t>Click to edit Master title style</a:t>
            </a:r>
          </a:p>
        </p:txBody>
      </p:sp>
      <p:sp>
        <p:nvSpPr>
          <p:cNvPr id="3" name="Table Placeholder 2"/>
          <p:cNvSpPr>
            <a:spLocks noGrp="1"/>
          </p:cNvSpPr>
          <p:nvPr>
            <p:ph type="tbl" idx="1"/>
          </p:nvPr>
        </p:nvSpPr>
        <p:spPr>
          <a:xfrm>
            <a:off x="304800" y="906463"/>
            <a:ext cx="8534400" cy="5265737"/>
          </a:xfrm>
          <a:prstGeom prst="rect">
            <a:avLst/>
          </a:prstGeom>
        </p:spPr>
        <p:txBody>
          <a:bodyPr rtlCol="0">
            <a:normAutofit/>
          </a:bodyPr>
          <a:lstStyle/>
          <a:p>
            <a:pPr lvl="0"/>
            <a:endParaRPr lang="en-US" noProof="0"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4" name="Content Placeholder 3" descr="Landscape_Template.jpg"/>
          <p:cNvPicPr>
            <a:picLocks noChangeAspect="1"/>
          </p:cNvPicPr>
          <p:nvPr userDrawn="1"/>
        </p:nvPicPr>
        <p:blipFill>
          <a:blip r:embed="rId2" cstate="print">
            <a:duotone>
              <a:schemeClr val="accent1">
                <a:shade val="45000"/>
                <a:satMod val="135000"/>
              </a:schemeClr>
              <a:prstClr val="white"/>
            </a:duotone>
          </a:blip>
          <a:srcRect t="10000"/>
          <a:stretch>
            <a:fillRect/>
          </a:stretch>
        </p:blipFill>
        <p:spPr>
          <a:xfrm>
            <a:off x="6350" y="6177"/>
            <a:ext cx="9144000" cy="6004357"/>
          </a:xfrm>
          <a:prstGeom prst="rect">
            <a:avLst/>
          </a:prstGeom>
        </p:spPr>
      </p:pic>
      <p:pic>
        <p:nvPicPr>
          <p:cNvPr id="5" name="Picture 2"/>
          <p:cNvPicPr>
            <a:picLocks noChangeAspect="1" noChangeArrowheads="1"/>
          </p:cNvPicPr>
          <p:nvPr userDrawn="1"/>
        </p:nvPicPr>
        <p:blipFill>
          <a:blip r:embed="rId3" cstate="print">
            <a:clrChange>
              <a:clrFrom>
                <a:srgbClr val="FFFFFF"/>
              </a:clrFrom>
              <a:clrTo>
                <a:srgbClr val="FFFFFF">
                  <a:alpha val="0"/>
                </a:srgbClr>
              </a:clrTo>
            </a:clrChange>
          </a:blip>
          <a:srcRect/>
          <a:stretch>
            <a:fillRect/>
          </a:stretch>
        </p:blipFill>
        <p:spPr bwMode="auto">
          <a:xfrm>
            <a:off x="6958013" y="6094413"/>
            <a:ext cx="2185987" cy="763587"/>
          </a:xfrm>
          <a:prstGeom prst="rect">
            <a:avLst/>
          </a:prstGeom>
          <a:noFill/>
          <a:ln w="9525">
            <a:noFill/>
            <a:miter lim="800000"/>
            <a:headEnd/>
            <a:tailEnd/>
          </a:ln>
        </p:spPr>
      </p:pic>
      <p:sp>
        <p:nvSpPr>
          <p:cNvPr id="6" name="Rectangle 10"/>
          <p:cNvSpPr>
            <a:spLocks noChangeArrowheads="1"/>
          </p:cNvSpPr>
          <p:nvPr userDrawn="1"/>
        </p:nvSpPr>
        <p:spPr bwMode="auto">
          <a:xfrm>
            <a:off x="3810000" y="6400800"/>
            <a:ext cx="838200" cy="228600"/>
          </a:xfrm>
          <a:prstGeom prst="rect">
            <a:avLst/>
          </a:prstGeom>
          <a:noFill/>
          <a:ln w="25400" algn="ctr">
            <a:noFill/>
            <a:miter lim="800000"/>
            <a:headEnd/>
            <a:tailEnd/>
          </a:ln>
        </p:spPr>
        <p:txBody>
          <a:bodyPr anchor="ctr"/>
          <a:lstStyle/>
          <a:p>
            <a:pPr algn="ctr">
              <a:defRPr/>
            </a:pPr>
            <a:fld id="{8E21377B-A33E-442C-9A34-DD50C7786A7F}" type="slidenum">
              <a:rPr lang="en-US">
                <a:latin typeface="Calibri" pitchFamily="34" charset="0"/>
              </a:rPr>
              <a:pPr algn="ctr">
                <a:defRPr/>
              </a:pPr>
              <a:t>‹#›</a:t>
            </a:fld>
            <a:endParaRPr lang="en-US" dirty="0">
              <a:latin typeface="Calibri" pitchFamily="34" charset="0"/>
            </a:endParaRPr>
          </a:p>
        </p:txBody>
      </p:sp>
      <p:sp>
        <p:nvSpPr>
          <p:cNvPr id="7" name="Rectangle 14"/>
          <p:cNvSpPr>
            <a:spLocks noChangeArrowheads="1"/>
          </p:cNvSpPr>
          <p:nvPr userDrawn="1"/>
        </p:nvSpPr>
        <p:spPr bwMode="auto">
          <a:xfrm>
            <a:off x="228600" y="5181600"/>
            <a:ext cx="2819400" cy="838200"/>
          </a:xfrm>
          <a:prstGeom prst="rect">
            <a:avLst/>
          </a:prstGeom>
          <a:solidFill>
            <a:schemeClr val="bg1"/>
          </a:solidFill>
          <a:ln w="9525">
            <a:noFill/>
            <a:miter lim="800000"/>
            <a:headEnd/>
            <a:tailEnd/>
          </a:ln>
          <a:effectLst/>
        </p:spPr>
        <p:txBody>
          <a:bodyPr wrap="none" anchor="ctr"/>
          <a:lstStyle/>
          <a:p>
            <a:pPr>
              <a:defRPr/>
            </a:pPr>
            <a:endParaRPr lang="en-US" dirty="0"/>
          </a:p>
        </p:txBody>
      </p:sp>
      <p:sp>
        <p:nvSpPr>
          <p:cNvPr id="2" name="Title 1"/>
          <p:cNvSpPr>
            <a:spLocks noGrp="1"/>
          </p:cNvSpPr>
          <p:nvPr>
            <p:ph type="title"/>
          </p:nvPr>
        </p:nvSpPr>
        <p:spPr>
          <a:xfrm>
            <a:off x="457200" y="1096962"/>
            <a:ext cx="5791200" cy="503238"/>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1096963"/>
            <a:ext cx="8229600" cy="5032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24" name="Content Placeholder 3" descr="Landscape_Template.jpg"/>
          <p:cNvPicPr>
            <a:picLocks noChangeAspect="1"/>
          </p:cNvPicPr>
          <p:nvPr userDrawn="1"/>
        </p:nvPicPr>
        <p:blipFill>
          <a:blip r:embed="rId16" cstate="print">
            <a:duotone>
              <a:schemeClr val="accent1">
                <a:shade val="45000"/>
                <a:satMod val="135000"/>
              </a:schemeClr>
              <a:prstClr val="white"/>
            </a:duotone>
          </a:blip>
          <a:srcRect t="10000"/>
          <a:stretch>
            <a:fillRect/>
          </a:stretch>
        </p:blipFill>
        <p:spPr>
          <a:xfrm>
            <a:off x="6350" y="6177"/>
            <a:ext cx="9144000" cy="6004357"/>
          </a:xfrm>
          <a:prstGeom prst="rect">
            <a:avLst/>
          </a:prstGeom>
        </p:spPr>
      </p:pic>
      <p:sp>
        <p:nvSpPr>
          <p:cNvPr id="1035" name="Rectangle 11"/>
          <p:cNvSpPr>
            <a:spLocks noChangeArrowheads="1"/>
          </p:cNvSpPr>
          <p:nvPr userDrawn="1"/>
        </p:nvSpPr>
        <p:spPr bwMode="auto">
          <a:xfrm>
            <a:off x="228600" y="5181600"/>
            <a:ext cx="2819400" cy="838200"/>
          </a:xfrm>
          <a:prstGeom prst="rect">
            <a:avLst/>
          </a:prstGeom>
          <a:solidFill>
            <a:schemeClr val="bg1"/>
          </a:solidFill>
          <a:ln w="9525">
            <a:noFill/>
            <a:miter lim="800000"/>
            <a:headEnd/>
            <a:tailEnd/>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717" r:id="rId1"/>
    <p:sldLayoutId id="2147483730"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7" r:id="rId12"/>
    <p:sldLayoutId id="2147483728" r:id="rId13"/>
    <p:sldLayoutId id="2147483729" r:id="rId14"/>
  </p:sldLayoutIdLst>
  <p:hf hdr="0" dt="0"/>
  <p:txStyles>
    <p:titleStyle>
      <a:lvl1pPr algn="l" rtl="0" eaLnBrk="0" fontAlgn="base" hangingPunct="0">
        <a:spcBef>
          <a:spcPct val="0"/>
        </a:spcBef>
        <a:spcAft>
          <a:spcPct val="0"/>
        </a:spcAft>
        <a:defRPr sz="2800" kern="1200">
          <a:solidFill>
            <a:schemeClr val="tx1"/>
          </a:solidFill>
          <a:latin typeface="+mj-lt"/>
          <a:ea typeface="+mj-ea"/>
          <a:cs typeface="+mj-cs"/>
        </a:defRPr>
      </a:lvl1pPr>
      <a:lvl2pPr algn="l" rtl="0" eaLnBrk="0" fontAlgn="base" hangingPunct="0">
        <a:spcBef>
          <a:spcPct val="0"/>
        </a:spcBef>
        <a:spcAft>
          <a:spcPct val="0"/>
        </a:spcAft>
        <a:defRPr sz="2800">
          <a:solidFill>
            <a:schemeClr val="tx1"/>
          </a:solidFill>
          <a:latin typeface="Calibri" pitchFamily="34" charset="0"/>
        </a:defRPr>
      </a:lvl2pPr>
      <a:lvl3pPr algn="l" rtl="0" eaLnBrk="0" fontAlgn="base" hangingPunct="0">
        <a:spcBef>
          <a:spcPct val="0"/>
        </a:spcBef>
        <a:spcAft>
          <a:spcPct val="0"/>
        </a:spcAft>
        <a:defRPr sz="2800">
          <a:solidFill>
            <a:schemeClr val="tx1"/>
          </a:solidFill>
          <a:latin typeface="Calibri" pitchFamily="34" charset="0"/>
        </a:defRPr>
      </a:lvl3pPr>
      <a:lvl4pPr algn="l" rtl="0" eaLnBrk="0" fontAlgn="base" hangingPunct="0">
        <a:spcBef>
          <a:spcPct val="0"/>
        </a:spcBef>
        <a:spcAft>
          <a:spcPct val="0"/>
        </a:spcAft>
        <a:defRPr sz="2800">
          <a:solidFill>
            <a:schemeClr val="tx1"/>
          </a:solidFill>
          <a:latin typeface="Calibri" pitchFamily="34" charset="0"/>
        </a:defRPr>
      </a:lvl4pPr>
      <a:lvl5pPr algn="l" rtl="0" eaLnBrk="0" fontAlgn="base" hangingPunct="0">
        <a:spcBef>
          <a:spcPct val="0"/>
        </a:spcBef>
        <a:spcAft>
          <a:spcPct val="0"/>
        </a:spcAft>
        <a:defRPr sz="2800">
          <a:solidFill>
            <a:schemeClr val="tx1"/>
          </a:solidFill>
          <a:latin typeface="Calibri" pitchFamily="34" charset="0"/>
        </a:defRPr>
      </a:lvl5pPr>
      <a:lvl6pPr marL="457200" algn="l" rtl="0" fontAlgn="base">
        <a:spcBef>
          <a:spcPct val="0"/>
        </a:spcBef>
        <a:spcAft>
          <a:spcPct val="0"/>
        </a:spcAft>
        <a:defRPr sz="2800">
          <a:solidFill>
            <a:schemeClr val="tx1"/>
          </a:solidFill>
          <a:latin typeface="Calibri" pitchFamily="34" charset="0"/>
        </a:defRPr>
      </a:lvl6pPr>
      <a:lvl7pPr marL="914400" algn="l" rtl="0" fontAlgn="base">
        <a:spcBef>
          <a:spcPct val="0"/>
        </a:spcBef>
        <a:spcAft>
          <a:spcPct val="0"/>
        </a:spcAft>
        <a:defRPr sz="2800">
          <a:solidFill>
            <a:schemeClr val="tx1"/>
          </a:solidFill>
          <a:latin typeface="Calibri" pitchFamily="34" charset="0"/>
        </a:defRPr>
      </a:lvl7pPr>
      <a:lvl8pPr marL="1371600" algn="l" rtl="0" fontAlgn="base">
        <a:spcBef>
          <a:spcPct val="0"/>
        </a:spcBef>
        <a:spcAft>
          <a:spcPct val="0"/>
        </a:spcAft>
        <a:defRPr sz="2800">
          <a:solidFill>
            <a:schemeClr val="tx1"/>
          </a:solidFill>
          <a:latin typeface="Calibri" pitchFamily="34" charset="0"/>
        </a:defRPr>
      </a:lvl8pPr>
      <a:lvl9pPr marL="1828800" algn="l" rtl="0" fontAlgn="base">
        <a:spcBef>
          <a:spcPct val="0"/>
        </a:spcBef>
        <a:spcAft>
          <a:spcPct val="0"/>
        </a:spcAft>
        <a:defRPr sz="28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447925"/>
            <a:ext cx="8193088" cy="1362075"/>
          </a:xfrm>
        </p:spPr>
        <p:txBody>
          <a:bodyPr>
            <a:normAutofit/>
          </a:bodyPr>
          <a:lstStyle/>
          <a:p>
            <a:pPr algn="ctr" eaLnBrk="1" hangingPunct="1">
              <a:defRPr/>
            </a:pPr>
            <a:r>
              <a:rPr lang="en-US" sz="3600" cap="none" dirty="0">
                <a:solidFill>
                  <a:srgbClr val="000066"/>
                </a:solidFill>
                <a:effectLst>
                  <a:outerShdw blurRad="38100" dist="38100" dir="2700000" algn="tl">
                    <a:srgbClr val="C0C0C0"/>
                  </a:outerShdw>
                </a:effectLst>
                <a:latin typeface="Humnst777 BT" pitchFamily="34" charset="0"/>
              </a:rPr>
              <a:t>Borrowing to Fund </a:t>
            </a:r>
            <a:br>
              <a:rPr lang="en-US" sz="3600" cap="none" dirty="0">
                <a:solidFill>
                  <a:srgbClr val="000066"/>
                </a:solidFill>
                <a:effectLst>
                  <a:outerShdw blurRad="38100" dist="38100" dir="2700000" algn="tl">
                    <a:srgbClr val="C0C0C0"/>
                  </a:outerShdw>
                </a:effectLst>
                <a:latin typeface="Humnst777 BT" pitchFamily="34" charset="0"/>
              </a:rPr>
            </a:br>
            <a:r>
              <a:rPr lang="en-US" sz="3600" cap="none" dirty="0">
                <a:solidFill>
                  <a:srgbClr val="000066"/>
                </a:solidFill>
                <a:effectLst>
                  <a:outerShdw blurRad="38100" dist="38100" dir="2700000" algn="tl">
                    <a:srgbClr val="C0C0C0"/>
                  </a:outerShdw>
                </a:effectLst>
                <a:latin typeface="Humnst777 BT" pitchFamily="34" charset="0"/>
              </a:rPr>
              <a:t>Business Growth</a:t>
            </a:r>
          </a:p>
        </p:txBody>
      </p:sp>
      <p:sp>
        <p:nvSpPr>
          <p:cNvPr id="18434" name="Text Placeholder 6"/>
          <p:cNvSpPr>
            <a:spLocks noGrp="1"/>
          </p:cNvSpPr>
          <p:nvPr>
            <p:ph type="body" idx="1"/>
          </p:nvPr>
        </p:nvSpPr>
        <p:spPr>
          <a:xfrm>
            <a:off x="4953000" y="4267200"/>
            <a:ext cx="3697288" cy="1905000"/>
          </a:xfrm>
        </p:spPr>
        <p:txBody>
          <a:bodyPr/>
          <a:lstStyle/>
          <a:p>
            <a:pPr eaLnBrk="1" hangingPunct="1">
              <a:lnSpc>
                <a:spcPct val="60000"/>
              </a:lnSpc>
              <a:spcBef>
                <a:spcPct val="0"/>
              </a:spcBef>
              <a:buFont typeface="Arial" pitchFamily="34" charset="0"/>
              <a:buNone/>
              <a:defRPr/>
            </a:pPr>
            <a:r>
              <a:rPr lang="en-US" sz="1800" dirty="0">
                <a:solidFill>
                  <a:srgbClr val="000066"/>
                </a:solidFill>
                <a:latin typeface="Humnst777 BT" pitchFamily="34" charset="0"/>
                <a:ea typeface="+mj-ea"/>
                <a:cs typeface="+mj-cs"/>
              </a:rPr>
              <a:t>Presented by: </a:t>
            </a:r>
          </a:p>
          <a:p>
            <a:pPr eaLnBrk="1" hangingPunct="1">
              <a:lnSpc>
                <a:spcPct val="60000"/>
              </a:lnSpc>
              <a:spcBef>
                <a:spcPct val="0"/>
              </a:spcBef>
              <a:buFont typeface="Arial" pitchFamily="34" charset="0"/>
              <a:buNone/>
              <a:defRPr/>
            </a:pPr>
            <a:endParaRPr lang="en-US" sz="1800" dirty="0">
              <a:solidFill>
                <a:srgbClr val="000066"/>
              </a:solidFill>
              <a:latin typeface="Humnst777 BT" pitchFamily="34" charset="0"/>
              <a:ea typeface="+mj-ea"/>
              <a:cs typeface="+mj-cs"/>
            </a:endParaRPr>
          </a:p>
          <a:p>
            <a:pPr eaLnBrk="1" hangingPunct="1">
              <a:lnSpc>
                <a:spcPct val="60000"/>
              </a:lnSpc>
              <a:spcBef>
                <a:spcPct val="0"/>
              </a:spcBef>
              <a:buFont typeface="Arial" pitchFamily="34" charset="0"/>
              <a:buNone/>
              <a:defRPr/>
            </a:pPr>
            <a:endParaRPr lang="en-US" sz="1800" dirty="0">
              <a:solidFill>
                <a:srgbClr val="000066"/>
              </a:solidFill>
              <a:latin typeface="Humnst777 BT" pitchFamily="34" charset="0"/>
              <a:ea typeface="+mj-ea"/>
              <a:cs typeface="+mj-cs"/>
            </a:endParaRPr>
          </a:p>
          <a:p>
            <a:pPr eaLnBrk="1" hangingPunct="1">
              <a:lnSpc>
                <a:spcPct val="60000"/>
              </a:lnSpc>
              <a:spcBef>
                <a:spcPct val="0"/>
              </a:spcBef>
              <a:buFont typeface="Arial" pitchFamily="34" charset="0"/>
              <a:buNone/>
              <a:defRPr/>
            </a:pPr>
            <a:endParaRPr lang="en-US" sz="1800" dirty="0">
              <a:solidFill>
                <a:srgbClr val="000066"/>
              </a:solidFill>
              <a:latin typeface="Humnst777 BT" pitchFamily="34" charset="0"/>
              <a:ea typeface="+mj-ea"/>
              <a:cs typeface="+mj-cs"/>
            </a:endParaRPr>
          </a:p>
          <a:p>
            <a:pPr eaLnBrk="1" hangingPunct="1">
              <a:lnSpc>
                <a:spcPct val="60000"/>
              </a:lnSpc>
              <a:spcBef>
                <a:spcPct val="0"/>
              </a:spcBef>
              <a:buFont typeface="Arial" pitchFamily="34" charset="0"/>
              <a:buNone/>
              <a:defRPr/>
            </a:pPr>
            <a:endParaRPr lang="en-US" sz="1800" dirty="0">
              <a:solidFill>
                <a:srgbClr val="000066"/>
              </a:solidFill>
              <a:latin typeface="Humnst777 BT" pitchFamily="34" charset="0"/>
              <a:ea typeface="+mj-ea"/>
              <a:cs typeface="+mj-cs"/>
            </a:endParaRPr>
          </a:p>
          <a:p>
            <a:pPr eaLnBrk="1" hangingPunct="1">
              <a:lnSpc>
                <a:spcPct val="60000"/>
              </a:lnSpc>
              <a:spcBef>
                <a:spcPct val="0"/>
              </a:spcBef>
              <a:buFont typeface="Arial" pitchFamily="34" charset="0"/>
              <a:buNone/>
              <a:defRPr/>
            </a:pPr>
            <a:endParaRPr lang="en-US" sz="1800" dirty="0">
              <a:solidFill>
                <a:srgbClr val="000066"/>
              </a:solidFill>
              <a:latin typeface="Humnst777 BT" pitchFamily="34" charset="0"/>
              <a:ea typeface="+mj-ea"/>
              <a:cs typeface="+mj-cs"/>
            </a:endParaRPr>
          </a:p>
          <a:p>
            <a:pPr eaLnBrk="1" hangingPunct="1">
              <a:lnSpc>
                <a:spcPct val="60000"/>
              </a:lnSpc>
              <a:spcBef>
                <a:spcPct val="0"/>
              </a:spcBef>
              <a:buFont typeface="Arial" pitchFamily="34" charset="0"/>
              <a:buNone/>
              <a:defRPr/>
            </a:pPr>
            <a:endParaRPr lang="en-US" sz="1800" dirty="0">
              <a:solidFill>
                <a:srgbClr val="000066"/>
              </a:solidFill>
              <a:latin typeface="Humnst777 BT" pitchFamily="34" charset="0"/>
              <a:ea typeface="+mj-ea"/>
              <a:cs typeface="+mj-cs"/>
            </a:endParaRPr>
          </a:p>
          <a:p>
            <a:pPr eaLnBrk="1" hangingPunct="1">
              <a:lnSpc>
                <a:spcPct val="60000"/>
              </a:lnSpc>
              <a:spcBef>
                <a:spcPct val="0"/>
              </a:spcBef>
              <a:buFont typeface="Arial" pitchFamily="34" charset="0"/>
              <a:buNone/>
              <a:defRPr/>
            </a:pPr>
            <a:endParaRPr lang="en-US" sz="1800" dirty="0">
              <a:solidFill>
                <a:srgbClr val="000066"/>
              </a:solidFill>
              <a:latin typeface="Humnst777 BT" pitchFamily="34" charset="0"/>
              <a:ea typeface="+mj-ea"/>
              <a:cs typeface="+mj-cs"/>
            </a:endParaRPr>
          </a:p>
          <a:p>
            <a:pPr eaLnBrk="1" hangingPunct="1">
              <a:lnSpc>
                <a:spcPct val="60000"/>
              </a:lnSpc>
              <a:buFont typeface="Arial" pitchFamily="34" charset="0"/>
              <a:buNone/>
              <a:defRPr/>
            </a:pPr>
            <a:endParaRPr lang="en-US" dirty="0">
              <a:solidFill>
                <a:schemeClr val="tx1"/>
              </a:solidFill>
            </a:endParaRPr>
          </a:p>
        </p:txBody>
      </p:sp>
      <p:pic>
        <p:nvPicPr>
          <p:cNvPr id="3" name="Picture 2" descr="A picture containing drawing&#10;&#10;Description automatically generated">
            <a:extLst>
              <a:ext uri="{FF2B5EF4-FFF2-40B4-BE49-F238E27FC236}">
                <a16:creationId xmlns:a16="http://schemas.microsoft.com/office/drawing/2014/main" id="{6076D032-E4E9-4B62-A88E-D1F64FE22A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53677" y="5044694"/>
            <a:ext cx="2495933" cy="112750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71488" y="323850"/>
            <a:ext cx="8139112" cy="666750"/>
          </a:xfrm>
        </p:spPr>
        <p:txBody>
          <a:bodyPr/>
          <a:lstStyle/>
          <a:p>
            <a:pPr eaLnBrk="1" hangingPunct="1"/>
            <a:r>
              <a:rPr lang="en-US" b="1" dirty="0">
                <a:solidFill>
                  <a:srgbClr val="000066"/>
                </a:solidFill>
                <a:latin typeface="Humnst777 BT" pitchFamily="34" charset="0"/>
              </a:rPr>
              <a:t>5 Cs of Credit</a:t>
            </a:r>
          </a:p>
        </p:txBody>
      </p:sp>
      <p:sp>
        <p:nvSpPr>
          <p:cNvPr id="31746" name="Text Box 3"/>
          <p:cNvSpPr txBox="1">
            <a:spLocks noChangeArrowheads="1"/>
          </p:cNvSpPr>
          <p:nvPr/>
        </p:nvSpPr>
        <p:spPr bwMode="auto">
          <a:xfrm>
            <a:off x="609600" y="1230313"/>
            <a:ext cx="2286000" cy="674687"/>
          </a:xfrm>
          <a:prstGeom prst="rect">
            <a:avLst/>
          </a:prstGeom>
          <a:gradFill rotWithShape="1">
            <a:gsLst>
              <a:gs pos="0">
                <a:schemeClr val="accent1"/>
              </a:gs>
              <a:gs pos="100000">
                <a:schemeClr val="accent1">
                  <a:gamma/>
                  <a:shade val="46275"/>
                  <a:invGamma/>
                </a:schemeClr>
              </a:gs>
            </a:gsLst>
            <a:path path="shape">
              <a:fillToRect l="50000" t="50000" r="50000" b="50000"/>
            </a:path>
          </a:gradFill>
          <a:ln w="9525" algn="ctr">
            <a:solidFill>
              <a:schemeClr val="tx1"/>
            </a:solidFill>
            <a:miter lim="800000"/>
            <a:headEnd/>
            <a:tailEnd/>
          </a:ln>
          <a:effectLst>
            <a:outerShdw dist="107763" dir="2700000" algn="ctr" rotWithShape="0">
              <a:srgbClr val="808080">
                <a:alpha val="50000"/>
              </a:srgbClr>
            </a:outerShdw>
          </a:effectLst>
        </p:spPr>
        <p:txBody>
          <a:bodyPr anchor="ctr"/>
          <a:lstStyle/>
          <a:p>
            <a:pPr algn="ctr">
              <a:defRPr/>
            </a:pPr>
            <a:r>
              <a:rPr lang="en-US" sz="2000" b="1" dirty="0">
                <a:solidFill>
                  <a:schemeClr val="bg1"/>
                </a:solidFill>
                <a:latin typeface="Humnst777 BT"/>
                <a:cs typeface="Arial" charset="0"/>
              </a:rPr>
              <a:t>Character</a:t>
            </a:r>
          </a:p>
        </p:txBody>
      </p:sp>
      <p:sp>
        <p:nvSpPr>
          <p:cNvPr id="27652" name="Text Box 4"/>
          <p:cNvSpPr txBox="1">
            <a:spLocks noChangeArrowheads="1"/>
          </p:cNvSpPr>
          <p:nvPr/>
        </p:nvSpPr>
        <p:spPr bwMode="auto">
          <a:xfrm>
            <a:off x="3124200" y="5105400"/>
            <a:ext cx="5753100" cy="1006475"/>
          </a:xfrm>
          <a:prstGeom prst="rect">
            <a:avLst/>
          </a:prstGeom>
          <a:noFill/>
          <a:ln w="9525" algn="ctr">
            <a:noFill/>
            <a:miter lim="800000"/>
            <a:headEnd/>
            <a:tailEnd/>
          </a:ln>
        </p:spPr>
        <p:txBody>
          <a:bodyPr lIns="91429" tIns="45714" rIns="91429" bIns="45714">
            <a:spAutoFit/>
          </a:bodyPr>
          <a:lstStyle/>
          <a:p>
            <a:pPr marL="228600" indent="-228600">
              <a:spcBef>
                <a:spcPct val="50000"/>
              </a:spcBef>
              <a:buFontTx/>
              <a:buChar char="•"/>
            </a:pPr>
            <a:r>
              <a:rPr lang="en-US" sz="1500">
                <a:latin typeface="Humnst777 BT" pitchFamily="34" charset="0"/>
              </a:rPr>
              <a:t>Is the collateral sufficient as a secondary source of repayment? If the collateral must be liquidated, is the realizable value enough to repay principal and outstanding interest, and </a:t>
            </a:r>
            <a:br>
              <a:rPr lang="en-US" sz="1500">
                <a:latin typeface="Humnst777 BT" pitchFamily="34" charset="0"/>
              </a:rPr>
            </a:br>
            <a:r>
              <a:rPr lang="en-US" sz="1500">
                <a:latin typeface="Humnst777 BT" pitchFamily="34" charset="0"/>
              </a:rPr>
              <a:t>cover the bank’s administrative costs of liquidation?</a:t>
            </a:r>
          </a:p>
        </p:txBody>
      </p:sp>
      <p:sp>
        <p:nvSpPr>
          <p:cNvPr id="27653" name="Text Box 5"/>
          <p:cNvSpPr txBox="1">
            <a:spLocks noChangeArrowheads="1"/>
          </p:cNvSpPr>
          <p:nvPr/>
        </p:nvSpPr>
        <p:spPr bwMode="auto">
          <a:xfrm>
            <a:off x="3124200" y="3124200"/>
            <a:ext cx="5638800" cy="1016000"/>
          </a:xfrm>
          <a:prstGeom prst="rect">
            <a:avLst/>
          </a:prstGeom>
          <a:noFill/>
          <a:ln w="9525" algn="ctr">
            <a:noFill/>
            <a:miter lim="800000"/>
            <a:headEnd/>
            <a:tailEnd/>
          </a:ln>
        </p:spPr>
        <p:txBody>
          <a:bodyPr lIns="91429" tIns="45714" rIns="91429" bIns="45714">
            <a:spAutoFit/>
          </a:bodyPr>
          <a:lstStyle/>
          <a:p>
            <a:pPr marL="228600" indent="-228600">
              <a:spcBef>
                <a:spcPct val="50000"/>
              </a:spcBef>
              <a:buFontTx/>
              <a:buChar char="•"/>
            </a:pPr>
            <a:r>
              <a:rPr lang="en-US" sz="1500">
                <a:latin typeface="Humnst777 BT" pitchFamily="34" charset="0"/>
              </a:rPr>
              <a:t>What are the economic and market conditions that could impair the company’s ability to service the debt and repay </a:t>
            </a:r>
            <a:br>
              <a:rPr lang="en-US" sz="1500">
                <a:latin typeface="Humnst777 BT" pitchFamily="34" charset="0"/>
              </a:rPr>
            </a:br>
            <a:r>
              <a:rPr lang="en-US" sz="1500">
                <a:latin typeface="Humnst777 BT" pitchFamily="34" charset="0"/>
              </a:rPr>
              <a:t>the loan? Does the company recognize these risks and </a:t>
            </a:r>
            <a:br>
              <a:rPr lang="en-US" sz="1500">
                <a:latin typeface="Humnst777 BT" pitchFamily="34" charset="0"/>
              </a:rPr>
            </a:br>
            <a:r>
              <a:rPr lang="en-US" sz="1500">
                <a:latin typeface="Humnst777 BT" pitchFamily="34" charset="0"/>
              </a:rPr>
              <a:t>have plans to mitigate them?</a:t>
            </a:r>
          </a:p>
        </p:txBody>
      </p:sp>
      <p:sp>
        <p:nvSpPr>
          <p:cNvPr id="27654" name="Text Box 6"/>
          <p:cNvSpPr txBox="1">
            <a:spLocks noChangeArrowheads="1"/>
          </p:cNvSpPr>
          <p:nvPr/>
        </p:nvSpPr>
        <p:spPr bwMode="auto">
          <a:xfrm>
            <a:off x="3098800" y="1143000"/>
            <a:ext cx="5638800" cy="777875"/>
          </a:xfrm>
          <a:prstGeom prst="rect">
            <a:avLst/>
          </a:prstGeom>
          <a:noFill/>
          <a:ln w="9525" algn="ctr">
            <a:noFill/>
            <a:miter lim="800000"/>
            <a:headEnd/>
            <a:tailEnd/>
          </a:ln>
        </p:spPr>
        <p:txBody>
          <a:bodyPr lIns="91429" tIns="45714" rIns="91429" bIns="45714">
            <a:spAutoFit/>
          </a:bodyPr>
          <a:lstStyle/>
          <a:p>
            <a:pPr marL="228600" indent="-228600">
              <a:spcBef>
                <a:spcPct val="50000"/>
              </a:spcBef>
              <a:buFontTx/>
              <a:buChar char="•"/>
            </a:pPr>
            <a:r>
              <a:rPr lang="en-US" sz="1500">
                <a:latin typeface="Humnst777 BT" pitchFamily="34" charset="0"/>
              </a:rPr>
              <a:t>Does the borrower demonstrate a commitment to honor </a:t>
            </a:r>
            <a:br>
              <a:rPr lang="en-US" sz="1500">
                <a:latin typeface="Humnst777 BT" pitchFamily="34" charset="0"/>
              </a:rPr>
            </a:br>
            <a:r>
              <a:rPr lang="en-US" sz="1500">
                <a:latin typeface="Humnst777 BT" pitchFamily="34" charset="0"/>
              </a:rPr>
              <a:t>his or her transactions and keep promises even under adverse circumstances?</a:t>
            </a:r>
          </a:p>
        </p:txBody>
      </p:sp>
      <p:sp>
        <p:nvSpPr>
          <p:cNvPr id="31750" name="Text Box 7"/>
          <p:cNvSpPr txBox="1">
            <a:spLocks noChangeArrowheads="1"/>
          </p:cNvSpPr>
          <p:nvPr/>
        </p:nvSpPr>
        <p:spPr bwMode="auto">
          <a:xfrm>
            <a:off x="609600" y="2220913"/>
            <a:ext cx="2286000" cy="674687"/>
          </a:xfrm>
          <a:prstGeom prst="rect">
            <a:avLst/>
          </a:prstGeom>
          <a:gradFill rotWithShape="1">
            <a:gsLst>
              <a:gs pos="0">
                <a:schemeClr val="accent1"/>
              </a:gs>
              <a:gs pos="100000">
                <a:schemeClr val="accent1">
                  <a:gamma/>
                  <a:shade val="46275"/>
                  <a:invGamma/>
                </a:schemeClr>
              </a:gs>
            </a:gsLst>
            <a:path path="shape">
              <a:fillToRect l="50000" t="50000" r="50000" b="50000"/>
            </a:path>
          </a:gradFill>
          <a:ln w="9525" algn="ctr">
            <a:solidFill>
              <a:schemeClr val="tx1"/>
            </a:solidFill>
            <a:miter lim="800000"/>
            <a:headEnd/>
            <a:tailEnd/>
          </a:ln>
          <a:effectLst>
            <a:outerShdw dist="107763" dir="2700000" algn="ctr" rotWithShape="0">
              <a:srgbClr val="808080">
                <a:alpha val="50000"/>
              </a:srgbClr>
            </a:outerShdw>
          </a:effectLst>
        </p:spPr>
        <p:txBody>
          <a:bodyPr anchor="ctr"/>
          <a:lstStyle/>
          <a:p>
            <a:pPr algn="ctr">
              <a:defRPr/>
            </a:pPr>
            <a:r>
              <a:rPr lang="en-US" sz="2000" b="1" dirty="0">
                <a:solidFill>
                  <a:schemeClr val="bg1"/>
                </a:solidFill>
                <a:latin typeface="Humnst777 BT"/>
                <a:cs typeface="Arial" charset="0"/>
              </a:rPr>
              <a:t>Capacity</a:t>
            </a:r>
          </a:p>
        </p:txBody>
      </p:sp>
      <p:sp>
        <p:nvSpPr>
          <p:cNvPr id="31751" name="Text Box 8"/>
          <p:cNvSpPr txBox="1">
            <a:spLocks noChangeArrowheads="1"/>
          </p:cNvSpPr>
          <p:nvPr/>
        </p:nvSpPr>
        <p:spPr bwMode="auto">
          <a:xfrm>
            <a:off x="609600" y="3211513"/>
            <a:ext cx="2286000" cy="674687"/>
          </a:xfrm>
          <a:prstGeom prst="rect">
            <a:avLst/>
          </a:prstGeom>
          <a:gradFill rotWithShape="1">
            <a:gsLst>
              <a:gs pos="0">
                <a:schemeClr val="accent1"/>
              </a:gs>
              <a:gs pos="100000">
                <a:schemeClr val="accent1">
                  <a:gamma/>
                  <a:shade val="46275"/>
                  <a:invGamma/>
                </a:schemeClr>
              </a:gs>
            </a:gsLst>
            <a:path path="shape">
              <a:fillToRect l="50000" t="50000" r="50000" b="50000"/>
            </a:path>
          </a:gradFill>
          <a:ln w="9525" algn="ctr">
            <a:solidFill>
              <a:schemeClr val="tx1"/>
            </a:solidFill>
            <a:miter lim="800000"/>
            <a:headEnd/>
            <a:tailEnd/>
          </a:ln>
          <a:effectLst>
            <a:outerShdw dist="107763" dir="2700000" algn="ctr" rotWithShape="0">
              <a:srgbClr val="808080">
                <a:alpha val="50000"/>
              </a:srgbClr>
            </a:outerShdw>
          </a:effectLst>
        </p:spPr>
        <p:txBody>
          <a:bodyPr anchor="ctr"/>
          <a:lstStyle/>
          <a:p>
            <a:pPr algn="ctr">
              <a:defRPr/>
            </a:pPr>
            <a:r>
              <a:rPr lang="en-US" sz="2000" b="1" dirty="0">
                <a:solidFill>
                  <a:schemeClr val="bg1"/>
                </a:solidFill>
                <a:latin typeface="Humnst777 BT"/>
                <a:cs typeface="Arial" charset="0"/>
              </a:rPr>
              <a:t>Conditions</a:t>
            </a:r>
          </a:p>
        </p:txBody>
      </p:sp>
      <p:sp>
        <p:nvSpPr>
          <p:cNvPr id="31752" name="Text Box 9"/>
          <p:cNvSpPr txBox="1">
            <a:spLocks noChangeArrowheads="1"/>
          </p:cNvSpPr>
          <p:nvPr/>
        </p:nvSpPr>
        <p:spPr bwMode="auto">
          <a:xfrm>
            <a:off x="609600" y="4202113"/>
            <a:ext cx="2286000" cy="674687"/>
          </a:xfrm>
          <a:prstGeom prst="rect">
            <a:avLst/>
          </a:prstGeom>
          <a:gradFill rotWithShape="1">
            <a:gsLst>
              <a:gs pos="0">
                <a:schemeClr val="accent1"/>
              </a:gs>
              <a:gs pos="100000">
                <a:schemeClr val="accent1">
                  <a:gamma/>
                  <a:shade val="46275"/>
                  <a:invGamma/>
                </a:schemeClr>
              </a:gs>
            </a:gsLst>
            <a:path path="shape">
              <a:fillToRect l="50000" t="50000" r="50000" b="50000"/>
            </a:path>
          </a:gradFill>
          <a:ln w="9525" algn="ctr">
            <a:solidFill>
              <a:schemeClr val="tx1"/>
            </a:solidFill>
            <a:miter lim="800000"/>
            <a:headEnd/>
            <a:tailEnd/>
          </a:ln>
          <a:effectLst>
            <a:outerShdw dist="107763" dir="2700000" algn="ctr" rotWithShape="0">
              <a:srgbClr val="808080">
                <a:alpha val="50000"/>
              </a:srgbClr>
            </a:outerShdw>
          </a:effectLst>
        </p:spPr>
        <p:txBody>
          <a:bodyPr anchor="ctr"/>
          <a:lstStyle/>
          <a:p>
            <a:pPr algn="ctr">
              <a:defRPr/>
            </a:pPr>
            <a:r>
              <a:rPr lang="en-US" sz="2000" b="1" dirty="0">
                <a:solidFill>
                  <a:schemeClr val="bg1"/>
                </a:solidFill>
                <a:latin typeface="Humnst777 BT"/>
                <a:cs typeface="Arial" charset="0"/>
              </a:rPr>
              <a:t>Capital</a:t>
            </a:r>
          </a:p>
        </p:txBody>
      </p:sp>
      <p:sp>
        <p:nvSpPr>
          <p:cNvPr id="31753" name="Text Box 10"/>
          <p:cNvSpPr txBox="1">
            <a:spLocks noChangeArrowheads="1"/>
          </p:cNvSpPr>
          <p:nvPr/>
        </p:nvSpPr>
        <p:spPr bwMode="auto">
          <a:xfrm>
            <a:off x="609600" y="5181600"/>
            <a:ext cx="2286000" cy="674688"/>
          </a:xfrm>
          <a:prstGeom prst="rect">
            <a:avLst/>
          </a:prstGeom>
          <a:gradFill rotWithShape="1">
            <a:gsLst>
              <a:gs pos="0">
                <a:schemeClr val="accent1"/>
              </a:gs>
              <a:gs pos="100000">
                <a:schemeClr val="accent1">
                  <a:gamma/>
                  <a:shade val="46275"/>
                  <a:invGamma/>
                </a:schemeClr>
              </a:gs>
            </a:gsLst>
            <a:path path="shape">
              <a:fillToRect l="50000" t="50000" r="50000" b="50000"/>
            </a:path>
          </a:gradFill>
          <a:ln w="9525" algn="ctr">
            <a:solidFill>
              <a:schemeClr val="tx1"/>
            </a:solidFill>
            <a:miter lim="800000"/>
            <a:headEnd/>
            <a:tailEnd/>
          </a:ln>
          <a:effectLst>
            <a:outerShdw dist="107763" dir="2700000" algn="ctr" rotWithShape="0">
              <a:srgbClr val="808080">
                <a:alpha val="50000"/>
              </a:srgbClr>
            </a:outerShdw>
          </a:effectLst>
        </p:spPr>
        <p:txBody>
          <a:bodyPr anchor="ctr"/>
          <a:lstStyle/>
          <a:p>
            <a:pPr algn="ctr">
              <a:defRPr/>
            </a:pPr>
            <a:r>
              <a:rPr lang="en-US" sz="2000" b="1" dirty="0">
                <a:solidFill>
                  <a:schemeClr val="bg1"/>
                </a:solidFill>
                <a:latin typeface="Humnst777 BT"/>
                <a:cs typeface="Arial" charset="0"/>
              </a:rPr>
              <a:t>Collateral</a:t>
            </a:r>
          </a:p>
        </p:txBody>
      </p:sp>
      <p:sp>
        <p:nvSpPr>
          <p:cNvPr id="27659" name="Text Box 11"/>
          <p:cNvSpPr txBox="1">
            <a:spLocks noChangeArrowheads="1"/>
          </p:cNvSpPr>
          <p:nvPr/>
        </p:nvSpPr>
        <p:spPr bwMode="auto">
          <a:xfrm>
            <a:off x="3124200" y="2057400"/>
            <a:ext cx="5638800" cy="1006475"/>
          </a:xfrm>
          <a:prstGeom prst="rect">
            <a:avLst/>
          </a:prstGeom>
          <a:noFill/>
          <a:ln w="9525" algn="ctr">
            <a:noFill/>
            <a:miter lim="800000"/>
            <a:headEnd/>
            <a:tailEnd/>
          </a:ln>
        </p:spPr>
        <p:txBody>
          <a:bodyPr lIns="91429" tIns="45714" rIns="91429" bIns="45714">
            <a:spAutoFit/>
          </a:bodyPr>
          <a:lstStyle/>
          <a:p>
            <a:pPr marL="228600" indent="-228600">
              <a:spcBef>
                <a:spcPct val="50000"/>
              </a:spcBef>
              <a:buFontTx/>
              <a:buChar char="•"/>
            </a:pPr>
            <a:r>
              <a:rPr lang="en-US" sz="1500" dirty="0">
                <a:latin typeface="Humnst777 BT" pitchFamily="34" charset="0"/>
              </a:rPr>
              <a:t>Does the business demonstrate the capacity to re-pay the </a:t>
            </a:r>
            <a:br>
              <a:rPr lang="en-US" sz="1500" dirty="0">
                <a:latin typeface="Humnst777 BT" pitchFamily="34" charset="0"/>
              </a:rPr>
            </a:br>
            <a:r>
              <a:rPr lang="en-US" sz="1500" dirty="0">
                <a:latin typeface="Humnst777 BT" pitchFamily="34" charset="0"/>
              </a:rPr>
              <a:t>loan funds? Does management have a business plan? </a:t>
            </a:r>
            <a:br>
              <a:rPr lang="en-US" sz="1500" dirty="0">
                <a:latin typeface="Humnst777 BT" pitchFamily="34" charset="0"/>
              </a:rPr>
            </a:br>
            <a:r>
              <a:rPr lang="en-US" sz="1500" dirty="0">
                <a:latin typeface="Humnst777 BT" pitchFamily="34" charset="0"/>
              </a:rPr>
              <a:t>Are the plant and equipment sufficient? Are marketing </a:t>
            </a:r>
            <a:br>
              <a:rPr lang="en-US" sz="1500" dirty="0">
                <a:latin typeface="Humnst777 BT" pitchFamily="34" charset="0"/>
              </a:rPr>
            </a:br>
            <a:r>
              <a:rPr lang="en-US" sz="1500" dirty="0">
                <a:latin typeface="Humnst777 BT" pitchFamily="34" charset="0"/>
              </a:rPr>
              <a:t>and product delivery well developed?</a:t>
            </a:r>
          </a:p>
        </p:txBody>
      </p:sp>
      <p:sp>
        <p:nvSpPr>
          <p:cNvPr id="27660" name="Text Box 12"/>
          <p:cNvSpPr txBox="1">
            <a:spLocks noChangeArrowheads="1"/>
          </p:cNvSpPr>
          <p:nvPr/>
        </p:nvSpPr>
        <p:spPr bwMode="auto">
          <a:xfrm>
            <a:off x="3124200" y="4191000"/>
            <a:ext cx="5638800" cy="549275"/>
          </a:xfrm>
          <a:prstGeom prst="rect">
            <a:avLst/>
          </a:prstGeom>
          <a:noFill/>
          <a:ln w="9525" algn="ctr">
            <a:noFill/>
            <a:miter lim="800000"/>
            <a:headEnd/>
            <a:tailEnd/>
          </a:ln>
        </p:spPr>
        <p:txBody>
          <a:bodyPr lIns="91429" tIns="45714" rIns="91429" bIns="45714">
            <a:spAutoFit/>
          </a:bodyPr>
          <a:lstStyle/>
          <a:p>
            <a:pPr marL="228600" indent="-228600">
              <a:spcBef>
                <a:spcPct val="50000"/>
              </a:spcBef>
              <a:buFontTx/>
              <a:buChar char="•"/>
            </a:pPr>
            <a:r>
              <a:rPr lang="en-US" sz="1500">
                <a:latin typeface="Humnst777 BT" pitchFamily="34" charset="0"/>
              </a:rPr>
              <a:t>Does the company have sufficient net worth to absorb </a:t>
            </a:r>
            <a:br>
              <a:rPr lang="en-US" sz="1500">
                <a:latin typeface="Humnst777 BT" pitchFamily="34" charset="0"/>
              </a:rPr>
            </a:br>
            <a:r>
              <a:rPr lang="en-US" sz="1500">
                <a:latin typeface="Humnst777 BT" pitchFamily="34" charset="0"/>
              </a:rPr>
              <a:t>normal business risk?</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411163"/>
            <a:ext cx="8305800" cy="503237"/>
          </a:xfrm>
        </p:spPr>
        <p:txBody>
          <a:bodyPr/>
          <a:lstStyle/>
          <a:p>
            <a:r>
              <a:rPr lang="en-US" b="1">
                <a:solidFill>
                  <a:srgbClr val="000066"/>
                </a:solidFill>
                <a:latin typeface="Humnst777 BT" pitchFamily="34" charset="0"/>
              </a:rPr>
              <a:t>The Loan Application</a:t>
            </a:r>
          </a:p>
        </p:txBody>
      </p:sp>
      <p:sp>
        <p:nvSpPr>
          <p:cNvPr id="24579" name="Content Placeholder 2"/>
          <p:cNvSpPr>
            <a:spLocks noGrp="1"/>
          </p:cNvSpPr>
          <p:nvPr>
            <p:ph idx="1"/>
          </p:nvPr>
        </p:nvSpPr>
        <p:spPr>
          <a:xfrm>
            <a:off x="457200" y="1265238"/>
            <a:ext cx="8382000" cy="4525962"/>
          </a:xfrm>
        </p:spPr>
        <p:txBody>
          <a:bodyPr/>
          <a:lstStyle/>
          <a:p>
            <a:pPr>
              <a:spcBef>
                <a:spcPct val="0"/>
              </a:spcBef>
              <a:spcAft>
                <a:spcPts val="600"/>
              </a:spcAft>
            </a:pPr>
            <a:r>
              <a:rPr lang="en-US" sz="2400" dirty="0">
                <a:latin typeface="Humnst777 BT" pitchFamily="34" charset="0"/>
              </a:rPr>
              <a:t>Ensure that the loan application is complete and accurate</a:t>
            </a:r>
          </a:p>
          <a:p>
            <a:pPr lvl="1">
              <a:spcBef>
                <a:spcPct val="0"/>
              </a:spcBef>
              <a:spcAft>
                <a:spcPts val="600"/>
              </a:spcAft>
              <a:buFont typeface="Arial" charset="0"/>
              <a:buChar char="•"/>
            </a:pPr>
            <a:r>
              <a:rPr lang="en-US" sz="2000" dirty="0">
                <a:latin typeface="Humnst777 BT" pitchFamily="34" charset="0"/>
              </a:rPr>
              <a:t>Core  bank loan application information often includes:</a:t>
            </a:r>
          </a:p>
          <a:p>
            <a:pPr lvl="2">
              <a:spcBef>
                <a:spcPct val="0"/>
              </a:spcBef>
              <a:spcAft>
                <a:spcPts val="600"/>
              </a:spcAft>
              <a:buFont typeface="Courier New" pitchFamily="49" charset="0"/>
              <a:buChar char="o"/>
            </a:pPr>
            <a:r>
              <a:rPr lang="en-US" sz="2000" dirty="0">
                <a:latin typeface="Humnst777 BT" pitchFamily="34" charset="0"/>
              </a:rPr>
              <a:t>Historical business financial information (2 years)</a:t>
            </a:r>
          </a:p>
          <a:p>
            <a:pPr lvl="2">
              <a:spcBef>
                <a:spcPct val="0"/>
              </a:spcBef>
              <a:spcAft>
                <a:spcPts val="600"/>
              </a:spcAft>
              <a:buFont typeface="Courier New" pitchFamily="49" charset="0"/>
              <a:buChar char="o"/>
            </a:pPr>
            <a:r>
              <a:rPr lang="en-US" sz="2000" dirty="0">
                <a:latin typeface="Humnst777 BT" pitchFamily="34" charset="0"/>
              </a:rPr>
              <a:t>Business and owner’s personal tax returns (2 Years)</a:t>
            </a:r>
          </a:p>
          <a:p>
            <a:pPr lvl="2">
              <a:spcBef>
                <a:spcPct val="0"/>
              </a:spcBef>
              <a:spcAft>
                <a:spcPts val="600"/>
              </a:spcAft>
              <a:buFont typeface="Courier New" pitchFamily="49" charset="0"/>
              <a:buChar char="o"/>
            </a:pPr>
            <a:r>
              <a:rPr lang="en-US" sz="2000" dirty="0">
                <a:latin typeface="Humnst777 BT" pitchFamily="34" charset="0"/>
              </a:rPr>
              <a:t>Personal Financial Statement</a:t>
            </a:r>
          </a:p>
          <a:p>
            <a:pPr lvl="2">
              <a:spcBef>
                <a:spcPct val="0"/>
              </a:spcBef>
              <a:spcAft>
                <a:spcPts val="600"/>
              </a:spcAft>
              <a:buFont typeface="Courier New" pitchFamily="49" charset="0"/>
              <a:buChar char="o"/>
            </a:pPr>
            <a:r>
              <a:rPr lang="en-US" sz="2000" dirty="0">
                <a:latin typeface="Humnst777 BT" pitchFamily="34" charset="0"/>
              </a:rPr>
              <a:t>Interim financial statements of the business and its owner for the current &amp; prior year, along with accounts receivable and payable aging reports</a:t>
            </a:r>
          </a:p>
          <a:p>
            <a:pPr lvl="1">
              <a:spcBef>
                <a:spcPct val="0"/>
              </a:spcBef>
              <a:spcAft>
                <a:spcPts val="600"/>
              </a:spcAft>
              <a:buFont typeface="Arial" charset="0"/>
              <a:buChar char="•"/>
            </a:pPr>
            <a:r>
              <a:rPr lang="en-US" sz="2000" dirty="0">
                <a:latin typeface="Humnst777 BT" pitchFamily="34" charset="0"/>
              </a:rPr>
              <a:t>Alternative (micro) loan application is similar, but often allows some flexibility – ask questions!</a:t>
            </a:r>
          </a:p>
          <a:p>
            <a:pPr lvl="2">
              <a:spcBef>
                <a:spcPct val="0"/>
              </a:spcBef>
              <a:spcAft>
                <a:spcPts val="600"/>
              </a:spcAft>
              <a:buNone/>
            </a:pPr>
            <a:endParaRPr lang="en-US" sz="1600" dirty="0">
              <a:latin typeface="Humnst777 BT" pitchFamily="34" charset="0"/>
            </a:endParaRPr>
          </a:p>
          <a:p>
            <a:pPr>
              <a:buFont typeface="Arial" charset="0"/>
              <a:buNone/>
            </a:pPr>
            <a:endParaRPr lang="en-US"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xfrm>
            <a:off x="457200" y="228600"/>
            <a:ext cx="8229600" cy="914400"/>
          </a:xfrm>
        </p:spPr>
        <p:txBody>
          <a:bodyPr/>
          <a:lstStyle/>
          <a:p>
            <a:pPr eaLnBrk="1" hangingPunct="1"/>
            <a:r>
              <a:rPr lang="en-US" b="1">
                <a:solidFill>
                  <a:srgbClr val="000066"/>
                </a:solidFill>
                <a:latin typeface="Humnst777 BT" pitchFamily="34" charset="0"/>
              </a:rPr>
              <a:t>Sources of Repayment</a:t>
            </a:r>
          </a:p>
        </p:txBody>
      </p:sp>
      <p:graphicFrame>
        <p:nvGraphicFramePr>
          <p:cNvPr id="4" name="Diagram 3"/>
          <p:cNvGraphicFramePr/>
          <p:nvPr/>
        </p:nvGraphicFramePr>
        <p:xfrm>
          <a:off x="341313" y="1143000"/>
          <a:ext cx="8316912"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411163"/>
            <a:ext cx="5791200" cy="503237"/>
          </a:xfrm>
        </p:spPr>
        <p:txBody>
          <a:bodyPr/>
          <a:lstStyle/>
          <a:p>
            <a:r>
              <a:rPr lang="en-US" b="1">
                <a:solidFill>
                  <a:srgbClr val="000066"/>
                </a:solidFill>
                <a:latin typeface="Humnst777 BT" pitchFamily="34" charset="0"/>
              </a:rPr>
              <a:t>Cash Flow From Operations - Questions to Consider</a:t>
            </a:r>
          </a:p>
        </p:txBody>
      </p:sp>
      <p:graphicFrame>
        <p:nvGraphicFramePr>
          <p:cNvPr id="4" name="Content Placeholder 3"/>
          <p:cNvGraphicFramePr>
            <a:graphicFrameLocks noGrp="1"/>
          </p:cNvGraphicFramePr>
          <p:nvPr>
            <p:ph idx="1"/>
          </p:nvPr>
        </p:nvGraphicFramePr>
        <p:xfrm>
          <a:off x="5334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411163"/>
            <a:ext cx="7924800" cy="503237"/>
          </a:xfrm>
        </p:spPr>
        <p:txBody>
          <a:bodyPr/>
          <a:lstStyle/>
          <a:p>
            <a:r>
              <a:rPr lang="en-US" b="1">
                <a:solidFill>
                  <a:srgbClr val="000066"/>
                </a:solidFill>
                <a:latin typeface="Humnst777 BT" pitchFamily="34" charset="0"/>
              </a:rPr>
              <a:t>Guarantor Support &amp; Collateral/Security - Questions to Consider</a:t>
            </a:r>
            <a:endParaRPr lang="en-US" b="1" i="1">
              <a:solidFill>
                <a:srgbClr val="000066"/>
              </a:solidFill>
              <a:latin typeface="Humnst777 BT" pitchFamily="34" charset="0"/>
            </a:endParaRPr>
          </a:p>
        </p:txBody>
      </p:sp>
      <p:graphicFrame>
        <p:nvGraphicFramePr>
          <p:cNvPr id="4" name="Content Placeholder 3"/>
          <p:cNvGraphicFramePr>
            <a:graphicFrameLocks noGrp="1"/>
          </p:cNvGraphicFramePr>
          <p:nvPr>
            <p:ph idx="1"/>
          </p:nvPr>
        </p:nvGraphicFramePr>
        <p:xfrm>
          <a:off x="5334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Text Placeholder 2"/>
          <p:cNvSpPr>
            <a:spLocks noGrp="1"/>
          </p:cNvSpPr>
          <p:nvPr>
            <p:ph type="body" idx="1"/>
          </p:nvPr>
        </p:nvSpPr>
        <p:spPr>
          <a:xfrm>
            <a:off x="762000" y="2906713"/>
            <a:ext cx="7772400" cy="1500187"/>
          </a:xfrm>
        </p:spPr>
        <p:txBody>
          <a:bodyPr/>
          <a:lstStyle/>
          <a:p>
            <a:pPr eaLnBrk="1" hangingPunct="1"/>
            <a:r>
              <a:rPr lang="en-US" sz="2400">
                <a:solidFill>
                  <a:srgbClr val="000066"/>
                </a:solidFill>
                <a:latin typeface="Humnst777 BT" pitchFamily="34" charset="0"/>
              </a:rPr>
              <a:t>Thank you for attending</a:t>
            </a:r>
            <a:endParaRPr lang="en-US" sz="2400">
              <a:solidFill>
                <a:schemeClr val="tx1"/>
              </a:solidFill>
              <a:latin typeface="Humnst777 BT"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Title 3"/>
          <p:cNvSpPr>
            <a:spLocks noGrp="1"/>
          </p:cNvSpPr>
          <p:nvPr>
            <p:ph type="title"/>
          </p:nvPr>
        </p:nvSpPr>
        <p:spPr/>
        <p:txBody>
          <a:bodyPr/>
          <a:lstStyle/>
          <a:p>
            <a:pPr eaLnBrk="1" hangingPunct="1"/>
            <a:r>
              <a:rPr lang="en-US" cap="none">
                <a:solidFill>
                  <a:srgbClr val="000066"/>
                </a:solidFill>
                <a:latin typeface="Humnst777 BT" pitchFamily="34" charset="0"/>
              </a:rPr>
              <a:t>TYPES &amp; KEY ASPECTS</a:t>
            </a:r>
            <a:br>
              <a:rPr lang="en-US" cap="none">
                <a:solidFill>
                  <a:srgbClr val="000066"/>
                </a:solidFill>
                <a:latin typeface="Humnst777 BT" pitchFamily="34" charset="0"/>
              </a:rPr>
            </a:br>
            <a:r>
              <a:rPr lang="en-US" cap="none">
                <a:solidFill>
                  <a:srgbClr val="000066"/>
                </a:solidFill>
                <a:latin typeface="Humnst777 BT" pitchFamily="34" charset="0"/>
              </a:rPr>
              <a:t>OF FINANCING</a:t>
            </a:r>
          </a:p>
        </p:txBody>
      </p:sp>
      <p:sp>
        <p:nvSpPr>
          <p:cNvPr id="12291" name="Text Placeholder 4"/>
          <p:cNvSpPr>
            <a:spLocks noGrp="1"/>
          </p:cNvSpPr>
          <p:nvPr>
            <p:ph type="body" idx="1"/>
          </p:nvPr>
        </p:nvSpPr>
        <p:spPr>
          <a:xfrm>
            <a:off x="762000" y="2906713"/>
            <a:ext cx="7772400" cy="1500187"/>
          </a:xfrm>
        </p:spPr>
        <p:txBody>
          <a:bodyPr/>
          <a:lstStyle/>
          <a:p>
            <a:r>
              <a:rPr lang="en-US">
                <a:solidFill>
                  <a:srgbClr val="808080"/>
                </a:solidFill>
                <a:latin typeface="Humnst777 BT" pitchFamily="34" charset="0"/>
              </a:rPr>
              <a:t>Matching Offerings to the Needs of the Business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76200" y="838200"/>
          <a:ext cx="8458200" cy="53641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315" name="Title 1"/>
          <p:cNvSpPr>
            <a:spLocks noGrp="1"/>
          </p:cNvSpPr>
          <p:nvPr>
            <p:ph type="title"/>
          </p:nvPr>
        </p:nvSpPr>
        <p:spPr>
          <a:xfrm>
            <a:off x="457200" y="304800"/>
            <a:ext cx="5791200" cy="503238"/>
          </a:xfrm>
        </p:spPr>
        <p:txBody>
          <a:bodyPr/>
          <a:lstStyle/>
          <a:p>
            <a:r>
              <a:rPr lang="en-US" b="1">
                <a:solidFill>
                  <a:srgbClr val="000066"/>
                </a:solidFill>
                <a:latin typeface="Humnst777 BT" pitchFamily="34" charset="0"/>
              </a:rPr>
              <a:t>Debt Financing Options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411163"/>
            <a:ext cx="5791200" cy="503237"/>
          </a:xfrm>
        </p:spPr>
        <p:txBody>
          <a:bodyPr/>
          <a:lstStyle/>
          <a:p>
            <a:r>
              <a:rPr lang="en-US" b="1">
                <a:solidFill>
                  <a:srgbClr val="000066"/>
                </a:solidFill>
                <a:latin typeface="Humnst777 BT" pitchFamily="34" charset="0"/>
              </a:rPr>
              <a:t>Debt Financing Options</a:t>
            </a:r>
          </a:p>
        </p:txBody>
      </p:sp>
      <p:graphicFrame>
        <p:nvGraphicFramePr>
          <p:cNvPr id="4" name="Content Placeholder 3"/>
          <p:cNvGraphicFramePr>
            <a:graphicFrameLocks noGrp="1"/>
          </p:cNvGraphicFramePr>
          <p:nvPr>
            <p:ph idx="1"/>
          </p:nvPr>
        </p:nvGraphicFramePr>
        <p:xfrm>
          <a:off x="457200" y="1143000"/>
          <a:ext cx="8382000"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143000"/>
          <a:ext cx="8382000"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363" name="Title 1"/>
          <p:cNvSpPr txBox="1">
            <a:spLocks/>
          </p:cNvSpPr>
          <p:nvPr/>
        </p:nvSpPr>
        <p:spPr bwMode="auto">
          <a:xfrm>
            <a:off x="457200" y="411163"/>
            <a:ext cx="6477000" cy="503237"/>
          </a:xfrm>
          <a:prstGeom prst="rect">
            <a:avLst/>
          </a:prstGeom>
          <a:noFill/>
          <a:ln w="9525">
            <a:noFill/>
            <a:miter lim="800000"/>
            <a:headEnd/>
            <a:tailEnd/>
          </a:ln>
        </p:spPr>
        <p:txBody>
          <a:bodyPr anchor="ctr"/>
          <a:lstStyle/>
          <a:p>
            <a:pPr eaLnBrk="0" hangingPunct="0"/>
            <a:r>
              <a:rPr lang="en-US" sz="2800" b="1">
                <a:solidFill>
                  <a:srgbClr val="000066"/>
                </a:solidFill>
                <a:latin typeface="Humnst777 BT" pitchFamily="34" charset="0"/>
              </a:rPr>
              <a:t>Debt Financing Options - </a:t>
            </a:r>
            <a:r>
              <a:rPr lang="en-US" sz="2800" b="1" i="1">
                <a:solidFill>
                  <a:srgbClr val="000066"/>
                </a:solidFill>
                <a:latin typeface="Humnst777 BT" pitchFamily="34" charset="0"/>
              </a:rPr>
              <a:t>continued</a:t>
            </a:r>
            <a:endParaRPr lang="en-US" sz="2800" b="1">
              <a:solidFill>
                <a:srgbClr val="000066"/>
              </a:solidFill>
              <a:latin typeface="Humnst777 BT"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143000"/>
          <a:ext cx="8382000"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387" name="Title 1"/>
          <p:cNvSpPr txBox="1">
            <a:spLocks/>
          </p:cNvSpPr>
          <p:nvPr/>
        </p:nvSpPr>
        <p:spPr bwMode="auto">
          <a:xfrm>
            <a:off x="457200" y="411163"/>
            <a:ext cx="6477000" cy="503237"/>
          </a:xfrm>
          <a:prstGeom prst="rect">
            <a:avLst/>
          </a:prstGeom>
          <a:noFill/>
          <a:ln w="9525">
            <a:noFill/>
            <a:miter lim="800000"/>
            <a:headEnd/>
            <a:tailEnd/>
          </a:ln>
        </p:spPr>
        <p:txBody>
          <a:bodyPr anchor="ctr"/>
          <a:lstStyle/>
          <a:p>
            <a:pPr eaLnBrk="0" hangingPunct="0"/>
            <a:r>
              <a:rPr lang="en-US" sz="2800" b="1">
                <a:solidFill>
                  <a:srgbClr val="000066"/>
                </a:solidFill>
                <a:latin typeface="Humnst777 BT" pitchFamily="34" charset="0"/>
              </a:rPr>
              <a:t>Debt Financing Options - </a:t>
            </a:r>
            <a:r>
              <a:rPr lang="en-US" sz="2800" b="1" i="1">
                <a:solidFill>
                  <a:srgbClr val="000066"/>
                </a:solidFill>
                <a:latin typeface="Humnst777 BT" pitchFamily="34" charset="0"/>
              </a:rPr>
              <a:t>continued</a:t>
            </a:r>
            <a:endParaRPr lang="en-US" sz="2800" b="1">
              <a:solidFill>
                <a:srgbClr val="000066"/>
              </a:solidFill>
              <a:latin typeface="Humnst777 BT"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cap="none">
                <a:solidFill>
                  <a:srgbClr val="000066"/>
                </a:solidFill>
                <a:latin typeface="Humnst777 BT" pitchFamily="34" charset="0"/>
              </a:rPr>
              <a:t>KEYS TO SUCCESSFUL BORROWING</a:t>
            </a:r>
            <a:endParaRPr lang="en-US" cap="none">
              <a:latin typeface="Humnst777 BT" pitchFamily="34" charset="0"/>
            </a:endParaRPr>
          </a:p>
        </p:txBody>
      </p:sp>
      <p:sp>
        <p:nvSpPr>
          <p:cNvPr id="19459" name="Text Placeholder 2"/>
          <p:cNvSpPr>
            <a:spLocks noGrp="1"/>
          </p:cNvSpPr>
          <p:nvPr>
            <p:ph type="body" idx="1"/>
          </p:nvPr>
        </p:nvSpPr>
        <p:spPr/>
        <p:txBody>
          <a:bodyPr/>
          <a:lstStyle/>
          <a:p>
            <a:pPr eaLnBrk="1" hangingPunct="1"/>
            <a:r>
              <a:rPr lang="en-US">
                <a:solidFill>
                  <a:srgbClr val="808080"/>
                </a:solidFill>
                <a:latin typeface="Humnst777 BT" pitchFamily="34" charset="0"/>
              </a:rPr>
              <a:t>Optimizing the Chances of a Desired Outcome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411163"/>
            <a:ext cx="5791200" cy="503237"/>
          </a:xfrm>
        </p:spPr>
        <p:txBody>
          <a:bodyPr/>
          <a:lstStyle/>
          <a:p>
            <a:r>
              <a:rPr lang="en-US" b="1">
                <a:solidFill>
                  <a:srgbClr val="000066"/>
                </a:solidFill>
                <a:latin typeface="Humnst777 BT" pitchFamily="34" charset="0"/>
              </a:rPr>
              <a:t>Be Prepared</a:t>
            </a:r>
          </a:p>
        </p:txBody>
      </p:sp>
      <p:sp>
        <p:nvSpPr>
          <p:cNvPr id="20483" name="Content Placeholder 2"/>
          <p:cNvSpPr>
            <a:spLocks noGrp="1"/>
          </p:cNvSpPr>
          <p:nvPr>
            <p:ph idx="1"/>
          </p:nvPr>
        </p:nvSpPr>
        <p:spPr>
          <a:xfrm>
            <a:off x="457200" y="1524000"/>
            <a:ext cx="8229600" cy="4267200"/>
          </a:xfrm>
        </p:spPr>
        <p:txBody>
          <a:bodyPr/>
          <a:lstStyle/>
          <a:p>
            <a:pPr>
              <a:spcBef>
                <a:spcPct val="0"/>
              </a:spcBef>
              <a:spcAft>
                <a:spcPts val="600"/>
              </a:spcAft>
            </a:pPr>
            <a:r>
              <a:rPr lang="en-US" sz="2400" dirty="0">
                <a:latin typeface="Humnst777 BT" pitchFamily="34" charset="0"/>
              </a:rPr>
              <a:t>Evaluate your business by considering the following:</a:t>
            </a:r>
          </a:p>
          <a:p>
            <a:pPr lvl="1">
              <a:spcBef>
                <a:spcPct val="0"/>
              </a:spcBef>
              <a:spcAft>
                <a:spcPts val="600"/>
              </a:spcAft>
              <a:buFont typeface="Arial" charset="0"/>
              <a:buChar char="•"/>
            </a:pPr>
            <a:r>
              <a:rPr lang="en-US" sz="2400" dirty="0">
                <a:latin typeface="Humnst777 BT" pitchFamily="34" charset="0"/>
              </a:rPr>
              <a:t>Strengths and opportunities</a:t>
            </a:r>
          </a:p>
          <a:p>
            <a:pPr lvl="1">
              <a:spcBef>
                <a:spcPct val="0"/>
              </a:spcBef>
              <a:spcAft>
                <a:spcPts val="600"/>
              </a:spcAft>
              <a:buFont typeface="Arial" charset="0"/>
              <a:buChar char="•"/>
            </a:pPr>
            <a:r>
              <a:rPr lang="en-US" sz="2400" dirty="0">
                <a:latin typeface="Humnst777 BT" pitchFamily="34" charset="0"/>
              </a:rPr>
              <a:t>Weaknesses and challenges</a:t>
            </a:r>
          </a:p>
          <a:p>
            <a:pPr lvl="1">
              <a:spcBef>
                <a:spcPct val="0"/>
              </a:spcBef>
              <a:spcAft>
                <a:spcPts val="600"/>
              </a:spcAft>
              <a:buFont typeface="Arial" charset="0"/>
              <a:buChar char="•"/>
            </a:pPr>
            <a:r>
              <a:rPr lang="en-US" sz="2400" dirty="0">
                <a:latin typeface="Humnst777 BT" pitchFamily="34" charset="0"/>
              </a:rPr>
              <a:t>Your current financial situation and needs going forward; be realistic; for start-up businesses, lenders look at your personal financials </a:t>
            </a:r>
          </a:p>
          <a:p>
            <a:pPr>
              <a:spcBef>
                <a:spcPct val="0"/>
              </a:spcBef>
              <a:spcAft>
                <a:spcPts val="600"/>
              </a:spcAft>
            </a:pPr>
            <a:r>
              <a:rPr lang="en-US" sz="2400" dirty="0">
                <a:latin typeface="Humnst777 BT" pitchFamily="34" charset="0"/>
              </a:rPr>
              <a:t>Assemble information for presentation to prospective lenders – be it a bank or an alternative (micro) lender</a:t>
            </a:r>
          </a:p>
          <a:p>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411163"/>
            <a:ext cx="5791200" cy="503237"/>
          </a:xfrm>
        </p:spPr>
        <p:txBody>
          <a:bodyPr/>
          <a:lstStyle/>
          <a:p>
            <a:r>
              <a:rPr lang="en-US" b="1">
                <a:solidFill>
                  <a:srgbClr val="000066"/>
                </a:solidFill>
                <a:latin typeface="Humnst777 BT" pitchFamily="34" charset="0"/>
              </a:rPr>
              <a:t>Build an Effective Dialogue </a:t>
            </a:r>
          </a:p>
        </p:txBody>
      </p:sp>
      <p:sp>
        <p:nvSpPr>
          <p:cNvPr id="22531" name="Content Placeholder 2"/>
          <p:cNvSpPr>
            <a:spLocks noGrp="1"/>
          </p:cNvSpPr>
          <p:nvPr>
            <p:ph idx="1"/>
          </p:nvPr>
        </p:nvSpPr>
        <p:spPr>
          <a:xfrm>
            <a:off x="457200" y="1295400"/>
            <a:ext cx="8229600" cy="4525963"/>
          </a:xfrm>
        </p:spPr>
        <p:txBody>
          <a:bodyPr/>
          <a:lstStyle/>
          <a:p>
            <a:pPr>
              <a:spcBef>
                <a:spcPct val="0"/>
              </a:spcBef>
              <a:spcAft>
                <a:spcPts val="600"/>
              </a:spcAft>
            </a:pPr>
            <a:r>
              <a:rPr lang="en-US" sz="2400" dirty="0">
                <a:latin typeface="Humnst777 BT" pitchFamily="34" charset="0"/>
              </a:rPr>
              <a:t>Build an open and honest dialogue:</a:t>
            </a:r>
          </a:p>
          <a:p>
            <a:pPr lvl="1">
              <a:spcBef>
                <a:spcPct val="0"/>
              </a:spcBef>
              <a:spcAft>
                <a:spcPts val="600"/>
              </a:spcAft>
              <a:buFont typeface="Arial" charset="0"/>
              <a:buChar char="•"/>
            </a:pPr>
            <a:r>
              <a:rPr lang="en-US" sz="2000" dirty="0">
                <a:latin typeface="Humnst777 BT" pitchFamily="34" charset="0"/>
              </a:rPr>
              <a:t>Provide an understanding of the company’s current state and vision for the future </a:t>
            </a:r>
          </a:p>
          <a:p>
            <a:pPr lvl="1">
              <a:spcBef>
                <a:spcPct val="0"/>
              </a:spcBef>
              <a:spcAft>
                <a:spcPts val="600"/>
              </a:spcAft>
              <a:buFont typeface="Arial" charset="0"/>
              <a:buChar char="•"/>
            </a:pPr>
            <a:r>
              <a:rPr lang="en-US" sz="2000" dirty="0">
                <a:latin typeface="Humnst777 BT" pitchFamily="34" charset="0"/>
              </a:rPr>
              <a:t>Discuss key objectives, acknowledging key risks and related remediation plans</a:t>
            </a:r>
          </a:p>
          <a:p>
            <a:pPr lvl="1">
              <a:spcBef>
                <a:spcPct val="0"/>
              </a:spcBef>
              <a:spcAft>
                <a:spcPts val="600"/>
              </a:spcAft>
              <a:buFont typeface="Arial" charset="0"/>
              <a:buChar char="•"/>
            </a:pPr>
            <a:r>
              <a:rPr lang="en-US" sz="2000" dirty="0">
                <a:latin typeface="Humnst777 BT" pitchFamily="34" charset="0"/>
              </a:rPr>
              <a:t>Gain an understanding of the lender’s loan products or alternative solutions and related requirements</a:t>
            </a:r>
          </a:p>
          <a:p>
            <a:pPr lvl="1" algn="ctr">
              <a:spcBef>
                <a:spcPct val="0"/>
              </a:spcBef>
              <a:spcAft>
                <a:spcPts val="600"/>
              </a:spcAft>
              <a:buFont typeface="Arial" charset="0"/>
              <a:buChar char="•"/>
            </a:pPr>
            <a:endParaRPr lang="en-US" sz="2400" i="1" dirty="0">
              <a:latin typeface="Humnst777 BT" pitchFamily="34" charset="0"/>
            </a:endParaRPr>
          </a:p>
          <a:p>
            <a:pPr lvl="1" algn="ctr">
              <a:spcBef>
                <a:spcPct val="0"/>
              </a:spcBef>
              <a:spcAft>
                <a:spcPts val="600"/>
              </a:spcAft>
              <a:buFont typeface="Arial" charset="0"/>
              <a:buChar char="•"/>
            </a:pPr>
            <a:endParaRPr lang="en-US" sz="2400" i="1" dirty="0">
              <a:latin typeface="Humnst777 BT" pitchFamily="34" charset="0"/>
            </a:endParaRPr>
          </a:p>
          <a:p>
            <a:pPr algn="ctr">
              <a:spcBef>
                <a:spcPct val="0"/>
              </a:spcBef>
              <a:spcAft>
                <a:spcPts val="600"/>
              </a:spcAft>
              <a:buFont typeface="Arial" charset="0"/>
              <a:buNone/>
            </a:pPr>
            <a:r>
              <a:rPr lang="en-US" sz="2400" i="1" dirty="0">
                <a:latin typeface="Humnst777 BT" pitchFamily="34" charset="0"/>
              </a:rPr>
              <a:t>Start early: It usually takes more than one meeting to get the best borrowing solution.</a:t>
            </a:r>
          </a:p>
        </p:txBody>
      </p:sp>
      <p:sp>
        <p:nvSpPr>
          <p:cNvPr id="4" name="Down Arrow 3"/>
          <p:cNvSpPr/>
          <p:nvPr/>
        </p:nvSpPr>
        <p:spPr>
          <a:xfrm>
            <a:off x="3733800" y="3810000"/>
            <a:ext cx="2057400" cy="838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26912</TotalTime>
  <Words>1204</Words>
  <Application>Microsoft Office PowerPoint</Application>
  <PresentationFormat>On-screen Show (4:3)</PresentationFormat>
  <Paragraphs>134</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Courier New</vt:lpstr>
      <vt:lpstr>Humanist 777</vt:lpstr>
      <vt:lpstr>Humnst777 BT</vt:lpstr>
      <vt:lpstr>Office Theme</vt:lpstr>
      <vt:lpstr>Borrowing to Fund  Business Growth</vt:lpstr>
      <vt:lpstr>TYPES &amp; KEY ASPECTS OF FINANCING</vt:lpstr>
      <vt:lpstr>Debt Financing Options</vt:lpstr>
      <vt:lpstr>Debt Financing Options</vt:lpstr>
      <vt:lpstr>PowerPoint Presentation</vt:lpstr>
      <vt:lpstr>PowerPoint Presentation</vt:lpstr>
      <vt:lpstr>KEYS TO SUCCESSFUL BORROWING</vt:lpstr>
      <vt:lpstr>Be Prepared</vt:lpstr>
      <vt:lpstr>Build an Effective Dialogue </vt:lpstr>
      <vt:lpstr>5 Cs of Credit</vt:lpstr>
      <vt:lpstr>The Loan Application</vt:lpstr>
      <vt:lpstr>Sources of Repayment</vt:lpstr>
      <vt:lpstr>Cash Flow From Operations - Questions to Consider</vt:lpstr>
      <vt:lpstr>Guarantor Support &amp; Collateral/Security - Questions to Consider</vt:lpstr>
      <vt:lpstr>PowerPoint Presentation</vt:lpstr>
    </vt:vector>
  </TitlesOfParts>
  <Company>Capital One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LCPA Training Package</dc:title>
  <dc:creator>JLWALKER</dc:creator>
  <cp:lastModifiedBy>Chrysostom, Sean</cp:lastModifiedBy>
  <cp:revision>402</cp:revision>
  <dcterms:created xsi:type="dcterms:W3CDTF">2010-03-12T19:04:51Z</dcterms:created>
  <dcterms:modified xsi:type="dcterms:W3CDTF">2020-01-30T16:06:48Z</dcterms:modified>
</cp:coreProperties>
</file>